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348" r:id="rId2"/>
    <p:sldId id="300" r:id="rId3"/>
    <p:sldId id="325" r:id="rId4"/>
    <p:sldId id="326" r:id="rId5"/>
    <p:sldId id="327" r:id="rId6"/>
    <p:sldId id="329" r:id="rId7"/>
    <p:sldId id="269" r:id="rId8"/>
    <p:sldId id="272" r:id="rId9"/>
    <p:sldId id="270" r:id="rId10"/>
    <p:sldId id="271" r:id="rId11"/>
    <p:sldId id="308" r:id="rId12"/>
    <p:sldId id="330" r:id="rId13"/>
    <p:sldId id="331" r:id="rId14"/>
    <p:sldId id="313" r:id="rId15"/>
    <p:sldId id="333" r:id="rId16"/>
    <p:sldId id="338" r:id="rId17"/>
    <p:sldId id="345" r:id="rId18"/>
    <p:sldId id="335" r:id="rId19"/>
    <p:sldId id="336" r:id="rId20"/>
    <p:sldId id="342" r:id="rId21"/>
    <p:sldId id="304" r:id="rId22"/>
    <p:sldId id="323" r:id="rId2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9390"/>
    <a:srgbClr val="3547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 autoAdjust="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BCDE0B-F4B8-4840-95E7-2E01C894D016}" type="datetimeFigureOut">
              <a:rPr lang="fr-FR" smtClean="0"/>
              <a:t>10/02/2025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848821-4CFC-461F-99A6-FF27024408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7079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4.png"/><Relationship Id="rId4" Type="http://schemas.openxmlformats.org/officeDocument/2006/relationships/image" Target="../media/image11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4.png"/><Relationship Id="rId4" Type="http://schemas.openxmlformats.org/officeDocument/2006/relationships/image" Target="../media/image11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4" Type="http://schemas.openxmlformats.org/officeDocument/2006/relationships/image" Target="../media/image11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7" Type="http://schemas.openxmlformats.org/officeDocument/2006/relationships/image" Target="../media/image21.jpe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0.jpeg"/><Relationship Id="rId5" Type="http://schemas.openxmlformats.org/officeDocument/2006/relationships/image" Target="../media/image14.png"/><Relationship Id="rId4" Type="http://schemas.openxmlformats.org/officeDocument/2006/relationships/image" Target="../media/image11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1.jpe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0.jpeg"/><Relationship Id="rId5" Type="http://schemas.openxmlformats.org/officeDocument/2006/relationships/image" Target="../media/image14.png"/><Relationship Id="rId4" Type="http://schemas.openxmlformats.org/officeDocument/2006/relationships/image" Target="../media/image11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4" Type="http://schemas.openxmlformats.org/officeDocument/2006/relationships/image" Target="../media/image11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de garde EPLEFP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092411"/>
            <a:ext cx="12192001" cy="2639962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0" y="0"/>
            <a:ext cx="12192000" cy="2092411"/>
          </a:xfrm>
          <a:prstGeom prst="rect">
            <a:avLst/>
          </a:prstGeom>
          <a:solidFill>
            <a:srgbClr val="3547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1317625" y="461963"/>
            <a:ext cx="9959975" cy="65014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400" b="1">
                <a:solidFill>
                  <a:schemeClr val="bg1"/>
                </a:solidFill>
                <a:latin typeface="Eras Medium ITC" panose="020B0602030504020804" pitchFamily="34" charset="0"/>
              </a:defRPr>
            </a:lvl1pPr>
          </a:lstStyle>
          <a:p>
            <a:pPr lvl="0"/>
            <a:r>
              <a:rPr lang="fr-FR" dirty="0"/>
              <a:t>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1" hasCustomPrompt="1"/>
          </p:nvPr>
        </p:nvSpPr>
        <p:spPr>
          <a:xfrm>
            <a:off x="1317625" y="1260475"/>
            <a:ext cx="5922963" cy="5106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bg1">
                    <a:lumMod val="75000"/>
                  </a:schemeClr>
                </a:solidFill>
                <a:latin typeface="Eras Medium ITC" panose="020B0602030504020804" pitchFamily="34" charset="0"/>
              </a:defRPr>
            </a:lvl1pPr>
          </a:lstStyle>
          <a:p>
            <a:pPr lvl="0"/>
            <a:r>
              <a:rPr lang="fr-FR" dirty="0"/>
              <a:t>DATE</a:t>
            </a:r>
          </a:p>
        </p:txBody>
      </p:sp>
      <p:pic>
        <p:nvPicPr>
          <p:cNvPr id="2" name="Image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8756" y="5053649"/>
            <a:ext cx="2934485" cy="1487553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77" y="5424010"/>
            <a:ext cx="2374351" cy="1331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9071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 de gar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2092411"/>
          </a:xfrm>
          <a:prstGeom prst="rect">
            <a:avLst/>
          </a:prstGeom>
          <a:solidFill>
            <a:srgbClr val="0A57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1317625" y="461963"/>
            <a:ext cx="9959975" cy="65014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400" b="1">
                <a:solidFill>
                  <a:schemeClr val="bg1"/>
                </a:solidFill>
                <a:latin typeface="Eras Medium ITC" panose="020B0602030504020804" pitchFamily="34" charset="0"/>
              </a:defRPr>
            </a:lvl1pPr>
          </a:lstStyle>
          <a:p>
            <a:pPr lvl="0"/>
            <a:r>
              <a:rPr lang="fr-FR" dirty="0"/>
              <a:t>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1" hasCustomPrompt="1"/>
          </p:nvPr>
        </p:nvSpPr>
        <p:spPr>
          <a:xfrm>
            <a:off x="1317625" y="1260475"/>
            <a:ext cx="5922963" cy="5106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bg1">
                    <a:lumMod val="75000"/>
                  </a:schemeClr>
                </a:solidFill>
                <a:latin typeface="Eras Medium ITC" panose="020B0602030504020804" pitchFamily="34" charset="0"/>
              </a:defRPr>
            </a:lvl1pPr>
          </a:lstStyle>
          <a:p>
            <a:pPr lvl="0"/>
            <a:r>
              <a:rPr lang="fr-FR" dirty="0"/>
              <a:t>DATE</a:t>
            </a:r>
          </a:p>
        </p:txBody>
      </p:sp>
      <p:pic>
        <p:nvPicPr>
          <p:cNvPr id="2" name="Imag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092411"/>
            <a:ext cx="12192001" cy="2639962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5651" y="4947766"/>
            <a:ext cx="3385051" cy="1554246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92" y="5786208"/>
            <a:ext cx="1689346" cy="1022363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2798" y="6057326"/>
            <a:ext cx="1689346" cy="751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60508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499654"/>
            <a:ext cx="12192000" cy="358346"/>
          </a:xfrm>
          <a:prstGeom prst="rect">
            <a:avLst/>
          </a:prstGeom>
          <a:solidFill>
            <a:srgbClr val="0A57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7812"/>
            <a:ext cx="12192000" cy="6501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400" b="1">
                <a:solidFill>
                  <a:srgbClr val="0A5792"/>
                </a:solidFill>
                <a:latin typeface="Eras Medium ITC" panose="020B0602030504020804" pitchFamily="34" charset="0"/>
              </a:defRPr>
            </a:lvl1pPr>
          </a:lstStyle>
          <a:p>
            <a:pPr lvl="0"/>
            <a:r>
              <a:rPr lang="fr-FR" dirty="0"/>
              <a:t>TITRE</a:t>
            </a:r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474" y="385176"/>
            <a:ext cx="3385051" cy="1554246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2907956"/>
            <a:ext cx="12192001" cy="3591697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03" y="61236"/>
            <a:ext cx="1689346" cy="1022363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751" y="61236"/>
            <a:ext cx="1689346" cy="751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5725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694688" cy="6858000"/>
          </a:xfrm>
          <a:prstGeom prst="rect">
            <a:avLst/>
          </a:prstGeom>
          <a:solidFill>
            <a:srgbClr val="0A57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" name="Imag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4688" y="5486400"/>
            <a:ext cx="10497312" cy="1371600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94688" cy="778116"/>
          </a:xfrm>
          <a:prstGeom prst="rect">
            <a:avLst/>
          </a:prstGeom>
        </p:spPr>
      </p:pic>
      <p:sp>
        <p:nvSpPr>
          <p:cNvPr id="5" name="Espace réservé du texte 2"/>
          <p:cNvSpPr>
            <a:spLocks noGrp="1"/>
          </p:cNvSpPr>
          <p:nvPr>
            <p:ph idx="1"/>
          </p:nvPr>
        </p:nvSpPr>
        <p:spPr>
          <a:xfrm>
            <a:off x="1817915" y="211428"/>
            <a:ext cx="10181252" cy="50976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latin typeface="Eras Medium ITC" panose="020B0602030504020804" pitchFamily="34" charset="0"/>
              </a:defRPr>
            </a:lvl1pPr>
            <a:lvl2pPr>
              <a:defRPr>
                <a:latin typeface="Eras Medium ITC" panose="020B0602030504020804" pitchFamily="34" charset="0"/>
              </a:defRPr>
            </a:lvl2pPr>
            <a:lvl3pPr>
              <a:defRPr>
                <a:latin typeface="Eras Medium ITC" panose="020B0602030504020804" pitchFamily="34" charset="0"/>
              </a:defRPr>
            </a:lvl3pPr>
            <a:lvl4pPr>
              <a:defRPr>
                <a:latin typeface="Eras Medium ITC" panose="020B0602030504020804" pitchFamily="34" charset="0"/>
              </a:defRPr>
            </a:lvl4pPr>
            <a:lvl5pPr>
              <a:defRPr>
                <a:latin typeface="Eras Medium ITC" panose="020B0602030504020804" pitchFamily="34" charset="0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pic>
        <p:nvPicPr>
          <p:cNvPr id="6" name="Image 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1" y="4692438"/>
            <a:ext cx="1689346" cy="1022363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02896"/>
            <a:ext cx="1698025" cy="755104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37" y="5292261"/>
            <a:ext cx="1040297" cy="810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47827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 de gar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2092411"/>
          </a:xfrm>
          <a:prstGeom prst="rect">
            <a:avLst/>
          </a:prstGeom>
          <a:solidFill>
            <a:srgbClr val="EC6807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1317625" y="461963"/>
            <a:ext cx="9959975" cy="65014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400" b="1">
                <a:solidFill>
                  <a:schemeClr val="bg1"/>
                </a:solidFill>
                <a:latin typeface="Eras Medium ITC" panose="020B0602030504020804" pitchFamily="34" charset="0"/>
              </a:defRPr>
            </a:lvl1pPr>
          </a:lstStyle>
          <a:p>
            <a:pPr lvl="0"/>
            <a:r>
              <a:rPr lang="fr-FR" dirty="0"/>
              <a:t>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1" hasCustomPrompt="1"/>
          </p:nvPr>
        </p:nvSpPr>
        <p:spPr>
          <a:xfrm>
            <a:off x="1317625" y="1260475"/>
            <a:ext cx="5922963" cy="5106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bg1">
                    <a:lumMod val="75000"/>
                  </a:schemeClr>
                </a:solidFill>
                <a:latin typeface="Eras Medium ITC" panose="020B0602030504020804" pitchFamily="34" charset="0"/>
              </a:defRPr>
            </a:lvl1pPr>
          </a:lstStyle>
          <a:p>
            <a:pPr lvl="0"/>
            <a:r>
              <a:rPr lang="fr-FR" dirty="0"/>
              <a:t>DATE</a:t>
            </a:r>
          </a:p>
        </p:txBody>
      </p:sp>
      <p:pic>
        <p:nvPicPr>
          <p:cNvPr id="2" name="Imag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068103"/>
            <a:ext cx="12210375" cy="2643940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751" y="5054780"/>
            <a:ext cx="3269721" cy="1362383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92" y="5786208"/>
            <a:ext cx="1689346" cy="1022363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2798" y="6057326"/>
            <a:ext cx="1689346" cy="751245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7087" y="6057326"/>
            <a:ext cx="488615" cy="751245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3534" y="5786207"/>
            <a:ext cx="1312010" cy="1022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73579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499654"/>
            <a:ext cx="12192000" cy="358346"/>
          </a:xfrm>
          <a:prstGeom prst="rect">
            <a:avLst/>
          </a:prstGeom>
          <a:solidFill>
            <a:srgbClr val="EC68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7812"/>
            <a:ext cx="12192000" cy="6501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400" b="1">
                <a:solidFill>
                  <a:srgbClr val="EC6807"/>
                </a:solidFill>
                <a:latin typeface="Eras Medium ITC" panose="020B0602030504020804" pitchFamily="34" charset="0"/>
              </a:defRPr>
            </a:lvl1pPr>
          </a:lstStyle>
          <a:p>
            <a:pPr lvl="0"/>
            <a:r>
              <a:rPr lang="fr-FR" dirty="0"/>
              <a:t>TITRE</a:t>
            </a:r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1139" y="409566"/>
            <a:ext cx="3269721" cy="1362383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07956"/>
            <a:ext cx="12212250" cy="3591697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03" y="61236"/>
            <a:ext cx="1689346" cy="1022363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751" y="61236"/>
            <a:ext cx="1689346" cy="751245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8469" y="61236"/>
            <a:ext cx="488615" cy="751245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4916" y="61236"/>
            <a:ext cx="1312010" cy="1022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21917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4688" y="5486400"/>
            <a:ext cx="10497312" cy="1371600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0" y="0"/>
            <a:ext cx="1694688" cy="6858000"/>
          </a:xfrm>
          <a:prstGeom prst="rect">
            <a:avLst/>
          </a:prstGeom>
          <a:solidFill>
            <a:srgbClr val="EC68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" name="Image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48" y="0"/>
            <a:ext cx="1697735" cy="707390"/>
          </a:xfrm>
          <a:prstGeom prst="rect">
            <a:avLst/>
          </a:prstGeom>
        </p:spPr>
      </p:pic>
      <p:sp>
        <p:nvSpPr>
          <p:cNvPr id="6" name="Espace réservé du texte 2"/>
          <p:cNvSpPr>
            <a:spLocks noGrp="1"/>
          </p:cNvSpPr>
          <p:nvPr>
            <p:ph idx="1"/>
          </p:nvPr>
        </p:nvSpPr>
        <p:spPr>
          <a:xfrm>
            <a:off x="1817915" y="211428"/>
            <a:ext cx="10181252" cy="50976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latin typeface="Eras Medium ITC" panose="020B0602030504020804" pitchFamily="34" charset="0"/>
              </a:defRPr>
            </a:lvl1pPr>
            <a:lvl2pPr>
              <a:defRPr>
                <a:latin typeface="Eras Medium ITC" panose="020B0602030504020804" pitchFamily="34" charset="0"/>
              </a:defRPr>
            </a:lvl2pPr>
            <a:lvl3pPr>
              <a:defRPr>
                <a:latin typeface="Eras Medium ITC" panose="020B0602030504020804" pitchFamily="34" charset="0"/>
              </a:defRPr>
            </a:lvl3pPr>
            <a:lvl4pPr>
              <a:defRPr>
                <a:latin typeface="Eras Medium ITC" panose="020B0602030504020804" pitchFamily="34" charset="0"/>
              </a:defRPr>
            </a:lvl4pPr>
            <a:lvl5pPr>
              <a:defRPr>
                <a:latin typeface="Eras Medium ITC" panose="020B0602030504020804" pitchFamily="34" charset="0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4" y="4269898"/>
            <a:ext cx="1689346" cy="1022363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85" y="5292262"/>
            <a:ext cx="1698025" cy="755104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343" y="6047367"/>
            <a:ext cx="1040297" cy="810634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0" y="6047367"/>
            <a:ext cx="527243" cy="810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0610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Accomp RVP - formation PR - avril 09 - ENFA - J.Castellan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1BB4FF-9402-450A-BA67-24BE6D621D67}" type="slidenum">
              <a:rPr lang="fr-FR" altLang="fr-FR" smtClean="0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022161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E022B-7C7A-43F9-8645-02229C8945AF}" type="datetimeFigureOut">
              <a:rPr lang="fr-FR" smtClean="0"/>
              <a:t>10/02/2025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95345-0514-4AA1-9E7C-714B9D1F2A9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1309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Titre EPLEFP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499654"/>
            <a:ext cx="12192000" cy="358346"/>
          </a:xfrm>
          <a:prstGeom prst="rect">
            <a:avLst/>
          </a:prstGeom>
          <a:solidFill>
            <a:srgbClr val="3547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7812"/>
            <a:ext cx="12192000" cy="6501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400" b="1">
                <a:solidFill>
                  <a:srgbClr val="354765"/>
                </a:solidFill>
                <a:latin typeface="Eras Medium ITC" panose="020B0602030504020804" pitchFamily="34" charset="0"/>
              </a:defRPr>
            </a:lvl1pPr>
          </a:lstStyle>
          <a:p>
            <a:pPr lvl="0"/>
            <a:r>
              <a:rPr lang="fr-FR" dirty="0"/>
              <a:t>TITRE</a:t>
            </a:r>
          </a:p>
        </p:txBody>
      </p:sp>
      <p:pic>
        <p:nvPicPr>
          <p:cNvPr id="11" name="Imag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07956"/>
            <a:ext cx="12192001" cy="3591697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8757" y="222109"/>
            <a:ext cx="2934485" cy="1487553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25" y="67006"/>
            <a:ext cx="2184569" cy="1224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71729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contenu EPLEFP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694688" cy="6858000"/>
          </a:xfrm>
          <a:prstGeom prst="rect">
            <a:avLst/>
          </a:prstGeom>
          <a:solidFill>
            <a:srgbClr val="3547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" name="Imag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4688" y="5486400"/>
            <a:ext cx="10497312" cy="1371600"/>
          </a:xfrm>
          <a:prstGeom prst="rect">
            <a:avLst/>
          </a:prstGeom>
        </p:spPr>
      </p:pic>
      <p:sp>
        <p:nvSpPr>
          <p:cNvPr id="5" name="Espace réservé du texte 2"/>
          <p:cNvSpPr>
            <a:spLocks noGrp="1"/>
          </p:cNvSpPr>
          <p:nvPr>
            <p:ph idx="1"/>
          </p:nvPr>
        </p:nvSpPr>
        <p:spPr>
          <a:xfrm>
            <a:off x="1817915" y="211428"/>
            <a:ext cx="10181252" cy="50976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latin typeface="Eras Medium ITC" panose="020B0602030504020804" pitchFamily="34" charset="0"/>
              </a:defRPr>
            </a:lvl1pPr>
            <a:lvl2pPr>
              <a:defRPr>
                <a:latin typeface="Eras Medium ITC" panose="020B0602030504020804" pitchFamily="34" charset="0"/>
              </a:defRPr>
            </a:lvl2pPr>
            <a:lvl3pPr>
              <a:defRPr>
                <a:latin typeface="Eras Medium ITC" panose="020B0602030504020804" pitchFamily="34" charset="0"/>
              </a:defRPr>
            </a:lvl3pPr>
            <a:lvl4pPr>
              <a:defRPr>
                <a:latin typeface="Eras Medium ITC" panose="020B0602030504020804" pitchFamily="34" charset="0"/>
              </a:defRPr>
            </a:lvl4pPr>
            <a:lvl5pPr>
              <a:defRPr>
                <a:latin typeface="Eras Medium ITC" panose="020B0602030504020804" pitchFamily="34" charset="0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pic>
        <p:nvPicPr>
          <p:cNvPr id="6" name="Imag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718966" cy="1095632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00468"/>
            <a:ext cx="1707837" cy="957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7566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de gar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2092411"/>
          </a:xfrm>
          <a:prstGeom prst="rect">
            <a:avLst/>
          </a:prstGeom>
          <a:solidFill>
            <a:srgbClr val="0493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84305"/>
            <a:ext cx="12192000" cy="2639961"/>
          </a:xfrm>
          <a:prstGeom prst="rect">
            <a:avLst/>
          </a:prstGeom>
          <a:effectLst>
            <a:glow>
              <a:schemeClr val="accent1"/>
            </a:glow>
            <a:outerShdw blurRad="50800" dist="50800" dir="5400000" sx="1000" sy="1000" algn="ctr" rotWithShape="0">
              <a:srgbClr val="000000"/>
            </a:outerShdw>
            <a:reflection endPos="0" dist="50800" dir="5400000" sy="-100000" algn="bl" rotWithShape="0"/>
          </a:effectLst>
        </p:spPr>
      </p:pic>
      <p:sp>
        <p:nvSpPr>
          <p:cNvPr id="5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1317625" y="461963"/>
            <a:ext cx="9959975" cy="65014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400" b="1">
                <a:solidFill>
                  <a:schemeClr val="bg1"/>
                </a:solidFill>
                <a:latin typeface="Eras Medium ITC" panose="020B0602030504020804" pitchFamily="34" charset="0"/>
              </a:defRPr>
            </a:lvl1pPr>
          </a:lstStyle>
          <a:p>
            <a:pPr lvl="0"/>
            <a:r>
              <a:rPr lang="fr-FR" dirty="0"/>
              <a:t>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1" hasCustomPrompt="1"/>
          </p:nvPr>
        </p:nvSpPr>
        <p:spPr>
          <a:xfrm>
            <a:off x="1317625" y="1260475"/>
            <a:ext cx="5922963" cy="5106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bg1">
                    <a:lumMod val="75000"/>
                  </a:schemeClr>
                </a:solidFill>
                <a:latin typeface="Eras Medium ITC" panose="020B0602030504020804" pitchFamily="34" charset="0"/>
              </a:defRPr>
            </a:lvl1pPr>
          </a:lstStyle>
          <a:p>
            <a:pPr lvl="0"/>
            <a:r>
              <a:rPr lang="fr-FR" dirty="0"/>
              <a:t>DATE</a:t>
            </a:r>
          </a:p>
        </p:txBody>
      </p:sp>
      <p:pic>
        <p:nvPicPr>
          <p:cNvPr id="2" name="Image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0601" y="4664806"/>
            <a:ext cx="3290797" cy="2063313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60853"/>
            <a:ext cx="1511975" cy="847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0616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499654"/>
            <a:ext cx="12192000" cy="358346"/>
          </a:xfrm>
          <a:prstGeom prst="rect">
            <a:avLst/>
          </a:prstGeom>
          <a:solidFill>
            <a:srgbClr val="0493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38616"/>
            <a:ext cx="12192000" cy="3361037"/>
          </a:xfrm>
          <a:prstGeom prst="rect">
            <a:avLst/>
          </a:prstGeom>
          <a:effectLst>
            <a:glow>
              <a:schemeClr val="accent1"/>
            </a:glow>
            <a:outerShdw blurRad="50800" dist="50800" dir="5400000" sx="1000" sy="1000" algn="ctr" rotWithShape="0">
              <a:srgbClr val="000000"/>
            </a:outerShdw>
            <a:reflection endPos="0" dist="50800" dir="5400000" sy="-100000" algn="bl" rotWithShape="0"/>
          </a:effectLst>
        </p:spPr>
      </p:pic>
      <p:sp>
        <p:nvSpPr>
          <p:cNvPr id="6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7812"/>
            <a:ext cx="12192000" cy="6501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400" b="1">
                <a:solidFill>
                  <a:srgbClr val="049390"/>
                </a:solidFill>
                <a:latin typeface="Eras Medium ITC" panose="020B0602030504020804" pitchFamily="34" charset="0"/>
              </a:defRPr>
            </a:lvl1pPr>
          </a:lstStyle>
          <a:p>
            <a:pPr lvl="0"/>
            <a:r>
              <a:rPr lang="fr-FR" dirty="0"/>
              <a:t>TITRE</a:t>
            </a:r>
          </a:p>
        </p:txBody>
      </p:sp>
      <p:pic>
        <p:nvPicPr>
          <p:cNvPr id="2" name="Image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8294" y="61236"/>
            <a:ext cx="2915412" cy="1827949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78" y="61236"/>
            <a:ext cx="2037921" cy="114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0559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4688" y="5486400"/>
            <a:ext cx="10497312" cy="1371600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0" y="0"/>
            <a:ext cx="1694688" cy="6858000"/>
          </a:xfrm>
          <a:prstGeom prst="rect">
            <a:avLst/>
          </a:prstGeom>
          <a:solidFill>
            <a:srgbClr val="0493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Espace réservé du texte 2"/>
          <p:cNvSpPr>
            <a:spLocks noGrp="1"/>
          </p:cNvSpPr>
          <p:nvPr>
            <p:ph idx="1"/>
          </p:nvPr>
        </p:nvSpPr>
        <p:spPr>
          <a:xfrm>
            <a:off x="1817915" y="211428"/>
            <a:ext cx="10181252" cy="50976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latin typeface="Eras Medium ITC" panose="020B0602030504020804" pitchFamily="34" charset="0"/>
              </a:defRPr>
            </a:lvl1pPr>
            <a:lvl2pPr>
              <a:defRPr>
                <a:latin typeface="Eras Medium ITC" panose="020B0602030504020804" pitchFamily="34" charset="0"/>
              </a:defRPr>
            </a:lvl2pPr>
            <a:lvl3pPr>
              <a:defRPr>
                <a:latin typeface="Eras Medium ITC" panose="020B0602030504020804" pitchFamily="34" charset="0"/>
              </a:defRPr>
            </a:lvl3pPr>
            <a:lvl4pPr>
              <a:defRPr>
                <a:latin typeface="Eras Medium ITC" panose="020B0602030504020804" pitchFamily="34" charset="0"/>
              </a:defRPr>
            </a:lvl4pPr>
            <a:lvl5pPr>
              <a:defRPr>
                <a:latin typeface="Eras Medium ITC" panose="020B0602030504020804" pitchFamily="34" charset="0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0" y="-1"/>
            <a:ext cx="1688656" cy="1058779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48" y="5907841"/>
            <a:ext cx="1694688" cy="950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83343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 de gar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2092411"/>
          </a:xfrm>
          <a:prstGeom prst="rect">
            <a:avLst/>
          </a:prstGeom>
          <a:solidFill>
            <a:srgbClr val="C30B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1317625" y="461963"/>
            <a:ext cx="9959975" cy="65014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400" b="1">
                <a:solidFill>
                  <a:schemeClr val="bg1"/>
                </a:solidFill>
                <a:latin typeface="Eras Medium ITC" panose="020B0602030504020804" pitchFamily="34" charset="0"/>
              </a:defRPr>
            </a:lvl1pPr>
          </a:lstStyle>
          <a:p>
            <a:pPr lvl="0"/>
            <a:r>
              <a:rPr lang="fr-FR" dirty="0"/>
              <a:t>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1" hasCustomPrompt="1"/>
          </p:nvPr>
        </p:nvSpPr>
        <p:spPr>
          <a:xfrm>
            <a:off x="1317625" y="1260475"/>
            <a:ext cx="5922963" cy="5106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bg1">
                    <a:lumMod val="75000"/>
                  </a:schemeClr>
                </a:solidFill>
                <a:latin typeface="Eras Medium ITC" panose="020B0602030504020804" pitchFamily="34" charset="0"/>
              </a:defRPr>
            </a:lvl1pPr>
          </a:lstStyle>
          <a:p>
            <a:pPr lvl="0"/>
            <a:r>
              <a:rPr lang="fr-FR" dirty="0"/>
              <a:t>DATE</a:t>
            </a:r>
          </a:p>
        </p:txBody>
      </p:sp>
      <p:pic>
        <p:nvPicPr>
          <p:cNvPr id="4" name="Imag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92410"/>
            <a:ext cx="12200238" cy="2641745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1941" y="5040231"/>
            <a:ext cx="3281609" cy="1511692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92" y="5786208"/>
            <a:ext cx="1689346" cy="1022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1587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499654"/>
            <a:ext cx="12192000" cy="358346"/>
          </a:xfrm>
          <a:prstGeom prst="rect">
            <a:avLst/>
          </a:prstGeom>
          <a:solidFill>
            <a:srgbClr val="C30B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7812"/>
            <a:ext cx="12192000" cy="6501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400" b="1">
                <a:solidFill>
                  <a:srgbClr val="C30B77"/>
                </a:solidFill>
                <a:latin typeface="Eras Medium ITC" panose="020B0602030504020804" pitchFamily="34" charset="0"/>
              </a:defRPr>
            </a:lvl1pPr>
          </a:lstStyle>
          <a:p>
            <a:pPr lvl="0"/>
            <a:r>
              <a:rPr lang="fr-FR" dirty="0"/>
              <a:t>TITRE</a:t>
            </a:r>
          </a:p>
        </p:txBody>
      </p:sp>
      <p:pic>
        <p:nvPicPr>
          <p:cNvPr id="12" name="Imag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5193" y="440043"/>
            <a:ext cx="3281609" cy="1511692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07957"/>
            <a:ext cx="12200238" cy="3591697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03" y="61236"/>
            <a:ext cx="1689346" cy="1022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997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694688" cy="6858000"/>
          </a:xfrm>
          <a:prstGeom prst="rect">
            <a:avLst/>
          </a:prstGeom>
          <a:solidFill>
            <a:srgbClr val="C30B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4688" y="5486400"/>
            <a:ext cx="10497312" cy="137160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706880" cy="786283"/>
          </a:xfrm>
          <a:prstGeom prst="rect">
            <a:avLst/>
          </a:prstGeom>
        </p:spPr>
      </p:pic>
      <p:sp>
        <p:nvSpPr>
          <p:cNvPr id="6" name="Espace réservé du texte 2"/>
          <p:cNvSpPr>
            <a:spLocks noGrp="1"/>
          </p:cNvSpPr>
          <p:nvPr>
            <p:ph idx="1"/>
          </p:nvPr>
        </p:nvSpPr>
        <p:spPr>
          <a:xfrm>
            <a:off x="1817915" y="211428"/>
            <a:ext cx="10181252" cy="50976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latin typeface="Eras Medium ITC" panose="020B0602030504020804" pitchFamily="34" charset="0"/>
              </a:defRPr>
            </a:lvl1pPr>
            <a:lvl2pPr>
              <a:defRPr>
                <a:latin typeface="Eras Medium ITC" panose="020B0602030504020804" pitchFamily="34" charset="0"/>
              </a:defRPr>
            </a:lvl2pPr>
            <a:lvl3pPr>
              <a:defRPr>
                <a:latin typeface="Eras Medium ITC" panose="020B0602030504020804" pitchFamily="34" charset="0"/>
              </a:defRPr>
            </a:lvl3pPr>
            <a:lvl4pPr>
              <a:defRPr>
                <a:latin typeface="Eras Medium ITC" panose="020B0602030504020804" pitchFamily="34" charset="0"/>
              </a:defRPr>
            </a:lvl4pPr>
            <a:lvl5pPr>
              <a:defRPr>
                <a:latin typeface="Eras Medium ITC" panose="020B0602030504020804" pitchFamily="34" charset="0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26978"/>
            <a:ext cx="1689346" cy="1022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2503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0574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663" r:id="rId3"/>
    <p:sldLayoutId id="2147483664" r:id="rId4"/>
    <p:sldLayoutId id="2147483666" r:id="rId5"/>
    <p:sldLayoutId id="2147483665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67" r:id="rId13"/>
    <p:sldLayoutId id="2147483668" r:id="rId14"/>
    <p:sldLayoutId id="2147483669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g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g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g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g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g"/><Relationship Id="rId3" Type="http://schemas.openxmlformats.org/officeDocument/2006/relationships/image" Target="../media/image29.png"/><Relationship Id="rId7" Type="http://schemas.openxmlformats.org/officeDocument/2006/relationships/image" Target="../media/image33.jp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32.jpg"/><Relationship Id="rId5" Type="http://schemas.openxmlformats.org/officeDocument/2006/relationships/image" Target="../media/image31.jpg"/><Relationship Id="rId4" Type="http://schemas.openxmlformats.org/officeDocument/2006/relationships/image" Target="../media/image30.jpg"/><Relationship Id="rId9" Type="http://schemas.openxmlformats.org/officeDocument/2006/relationships/image" Target="../media/image3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g"/><Relationship Id="rId3" Type="http://schemas.openxmlformats.org/officeDocument/2006/relationships/image" Target="../media/image36.jpg"/><Relationship Id="rId7" Type="http://schemas.openxmlformats.org/officeDocument/2006/relationships/image" Target="../media/image40.jp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39.jpg"/><Relationship Id="rId5" Type="http://schemas.openxmlformats.org/officeDocument/2006/relationships/image" Target="../media/image38.jpg"/><Relationship Id="rId4" Type="http://schemas.openxmlformats.org/officeDocument/2006/relationships/image" Target="../media/image37.jpg"/><Relationship Id="rId9" Type="http://schemas.openxmlformats.org/officeDocument/2006/relationships/image" Target="../media/image3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4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5021" y="5419023"/>
            <a:ext cx="2756979" cy="1438977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799" y="0"/>
            <a:ext cx="8325853" cy="4953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115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319"/>
    </mc:Choice>
    <mc:Fallback xmlns="">
      <p:transition spd="slow" advTm="6319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3200" b="1" dirty="0">
                <a:solidFill>
                  <a:srgbClr val="04939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Aménagements Paysagers (AP)</a:t>
            </a:r>
          </a:p>
          <a:p>
            <a:pPr marL="0" indent="0" algn="just">
              <a:buNone/>
            </a:pPr>
            <a:endParaRPr lang="fr-FR" dirty="0">
              <a:solidFill>
                <a:srgbClr val="049390"/>
              </a:solidFill>
            </a:endParaRPr>
          </a:p>
          <a:p>
            <a:pPr algn="just"/>
            <a:r>
              <a:rPr lang="fr-FR" dirty="0">
                <a:solidFill>
                  <a:srgbClr val="049390"/>
                </a:solidFill>
              </a:rPr>
              <a:t>Acquérir la capacité professionnelle de conduire des chantiers d’aménagements paysagers</a:t>
            </a:r>
          </a:p>
          <a:p>
            <a:pPr algn="just"/>
            <a:r>
              <a:rPr lang="fr-FR" dirty="0">
                <a:solidFill>
                  <a:srgbClr val="049390"/>
                </a:solidFill>
              </a:rPr>
              <a:t>Connaissances relatives à la gestion technique et économique d’un chantier, dans le respect des règles environnementales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9479" y="3103936"/>
            <a:ext cx="2582808" cy="25828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1124" y="3488210"/>
            <a:ext cx="3125585" cy="23441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7955" y="3569677"/>
            <a:ext cx="3016963" cy="2262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078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918"/>
    </mc:Choice>
    <mc:Fallback xmlns="">
      <p:transition spd="slow" advTm="10918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3034145" cy="6858000"/>
          </a:xfrm>
          <a:prstGeom prst="rect">
            <a:avLst/>
          </a:prstGeom>
          <a:gradFill flip="none" rotWithShape="1">
            <a:gsLst>
              <a:gs pos="0">
                <a:srgbClr val="0A5792">
                  <a:shade val="30000"/>
                  <a:satMod val="115000"/>
                </a:srgbClr>
              </a:gs>
              <a:gs pos="50000">
                <a:srgbClr val="0A5792">
                  <a:shade val="67500"/>
                  <a:satMod val="115000"/>
                </a:srgbClr>
              </a:gs>
              <a:gs pos="100000">
                <a:srgbClr val="0A5792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4028" y="964276"/>
            <a:ext cx="4865716" cy="3649287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6475614" y="964276"/>
            <a:ext cx="571638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>
                <a:solidFill>
                  <a:srgbClr val="0A5792"/>
                </a:solidFill>
                <a:latin typeface="Century Gothic" panose="020B0502020202020204" pitchFamily="34" charset="0"/>
              </a:rPr>
              <a:t>FORMATIONS PAR APPRENTISSAGE</a:t>
            </a:r>
          </a:p>
        </p:txBody>
      </p:sp>
      <p:sp>
        <p:nvSpPr>
          <p:cNvPr id="10" name="Rectangle 9"/>
          <p:cNvSpPr/>
          <p:nvPr/>
        </p:nvSpPr>
        <p:spPr>
          <a:xfrm>
            <a:off x="6352244" y="4613563"/>
            <a:ext cx="5583382" cy="640079"/>
          </a:xfrm>
          <a:prstGeom prst="rect">
            <a:avLst/>
          </a:prstGeom>
          <a:solidFill>
            <a:srgbClr val="0A57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/>
          <p:cNvSpPr txBox="1"/>
          <p:nvPr/>
        </p:nvSpPr>
        <p:spPr>
          <a:xfrm>
            <a:off x="6608618" y="4733548"/>
            <a:ext cx="55833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>
                <a:solidFill>
                  <a:schemeClr val="bg1"/>
                </a:solidFill>
              </a:rPr>
              <a:t>Agriculture – Paysagiste - Equitation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4145" y="5438015"/>
            <a:ext cx="1885152" cy="1419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2686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7"/>
    </mc:Choice>
    <mc:Fallback xmlns="">
      <p:transition spd="slow" advTm="4007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 bwMode="auto">
          <a:xfrm>
            <a:off x="4277361" y="1280"/>
            <a:ext cx="791464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>
              <a:solidFill>
                <a:srgbClr val="0A5792"/>
              </a:solidFill>
            </a:endParaRPr>
          </a:p>
        </p:txBody>
      </p:sp>
      <p:pic>
        <p:nvPicPr>
          <p:cNvPr id="16" name="Image 15"/>
          <p:cNvPicPr>
            <a:picLocks noChangeAspect="1"/>
          </p:cNvPicPr>
          <p:nvPr/>
        </p:nvPicPr>
        <p:blipFill>
          <a:blip r:embed="rId2"/>
          <a:srcRect r="27777"/>
          <a:stretch/>
        </p:blipFill>
        <p:spPr bwMode="auto">
          <a:xfrm>
            <a:off x="2" y="3527874"/>
            <a:ext cx="4277360" cy="3331405"/>
          </a:xfrm>
          <a:prstGeom prst="rect">
            <a:avLst/>
          </a:prstGeom>
        </p:spPr>
      </p:pic>
      <p:sp>
        <p:nvSpPr>
          <p:cNvPr id="18" name="ZoneTexte 17"/>
          <p:cNvSpPr txBox="1"/>
          <p:nvPr/>
        </p:nvSpPr>
        <p:spPr bwMode="auto">
          <a:xfrm>
            <a:off x="500829" y="1192699"/>
            <a:ext cx="35255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 sz="8000" b="1" dirty="0">
                <a:solidFill>
                  <a:schemeClr val="accent1">
                    <a:lumMod val="75000"/>
                  </a:schemeClr>
                </a:solidFill>
                <a:latin typeface="Century Gothic"/>
              </a:rPr>
              <a:t>CAPa</a:t>
            </a:r>
            <a:endParaRPr lang="fr-FR" sz="6000" b="1" dirty="0">
              <a:solidFill>
                <a:schemeClr val="accent1">
                  <a:lumMod val="75000"/>
                </a:schemeClr>
              </a:solidFill>
              <a:latin typeface="Century Gothic"/>
            </a:endParaRPr>
          </a:p>
        </p:txBody>
      </p:sp>
      <p:sp>
        <p:nvSpPr>
          <p:cNvPr id="20" name="ZoneTexte 19"/>
          <p:cNvSpPr txBox="1"/>
          <p:nvPr/>
        </p:nvSpPr>
        <p:spPr bwMode="auto">
          <a:xfrm>
            <a:off x="4876801" y="783271"/>
            <a:ext cx="6715760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 sz="7200" b="1" dirty="0">
                <a:solidFill>
                  <a:schemeClr val="bg1"/>
                </a:solidFill>
                <a:latin typeface="Century Gothic"/>
              </a:rPr>
              <a:t>M</a:t>
            </a:r>
            <a:r>
              <a:rPr lang="fr-FR" sz="7200" dirty="0">
                <a:solidFill>
                  <a:schemeClr val="bg1"/>
                </a:solidFill>
                <a:latin typeface="Century Gothic"/>
              </a:rPr>
              <a:t>étiers de l’</a:t>
            </a:r>
            <a:r>
              <a:rPr lang="fr-FR" sz="7200" b="1" dirty="0">
                <a:solidFill>
                  <a:schemeClr val="bg1"/>
                </a:solidFill>
                <a:latin typeface="Century Gothic"/>
              </a:rPr>
              <a:t>A</a:t>
            </a:r>
            <a:r>
              <a:rPr lang="fr-FR" sz="7200" dirty="0">
                <a:solidFill>
                  <a:schemeClr val="bg1"/>
                </a:solidFill>
                <a:latin typeface="Century Gothic"/>
              </a:rPr>
              <a:t>griculture</a:t>
            </a:r>
            <a:endParaRPr dirty="0"/>
          </a:p>
          <a:p>
            <a:pPr>
              <a:defRPr/>
            </a:pPr>
            <a:endParaRPr lang="fr-FR" sz="3000" b="1" dirty="0">
              <a:solidFill>
                <a:schemeClr val="bg1"/>
              </a:solidFill>
              <a:latin typeface="Century Gothic"/>
            </a:endParaRPr>
          </a:p>
          <a:p>
            <a:pPr algn="r">
              <a:defRPr/>
            </a:pPr>
            <a:r>
              <a:rPr lang="fr-FR" sz="5000" b="1" dirty="0">
                <a:solidFill>
                  <a:schemeClr val="bg1"/>
                </a:solidFill>
                <a:latin typeface="Century Gothic"/>
              </a:rPr>
              <a:t>G</a:t>
            </a:r>
            <a:r>
              <a:rPr lang="fr-FR" sz="5000" dirty="0">
                <a:solidFill>
                  <a:schemeClr val="bg1"/>
                </a:solidFill>
                <a:latin typeface="Century Gothic"/>
              </a:rPr>
              <a:t>randes cultures</a:t>
            </a:r>
            <a:endParaRPr dirty="0"/>
          </a:p>
          <a:p>
            <a:pPr algn="r">
              <a:defRPr/>
            </a:pPr>
            <a:r>
              <a:rPr lang="fr-FR" sz="5000" b="1" dirty="0">
                <a:solidFill>
                  <a:schemeClr val="bg1"/>
                </a:solidFill>
                <a:latin typeface="Century Gothic"/>
              </a:rPr>
              <a:t>M</a:t>
            </a:r>
            <a:r>
              <a:rPr lang="fr-FR" sz="5000" dirty="0">
                <a:solidFill>
                  <a:schemeClr val="bg1"/>
                </a:solidFill>
                <a:latin typeface="Century Gothic"/>
              </a:rPr>
              <a:t>araîchage</a:t>
            </a:r>
            <a:endParaRPr dirty="0"/>
          </a:p>
          <a:p>
            <a:pPr algn="r">
              <a:defRPr/>
            </a:pPr>
            <a:r>
              <a:rPr lang="fr-FR" sz="5000" b="1" dirty="0">
                <a:solidFill>
                  <a:schemeClr val="bg1"/>
                </a:solidFill>
                <a:latin typeface="Century Gothic"/>
              </a:rPr>
              <a:t> E</a:t>
            </a:r>
            <a:r>
              <a:rPr lang="fr-FR" sz="5000" dirty="0">
                <a:solidFill>
                  <a:schemeClr val="bg1"/>
                </a:solidFill>
                <a:latin typeface="Century Gothic"/>
              </a:rPr>
              <a:t>levage</a:t>
            </a:r>
          </a:p>
          <a:p>
            <a:pPr algn="r">
              <a:defRPr/>
            </a:pPr>
            <a:r>
              <a:rPr lang="fr-FR" sz="5000" b="1" dirty="0">
                <a:solidFill>
                  <a:schemeClr val="bg1"/>
                </a:solidFill>
                <a:latin typeface="Century Gothic"/>
              </a:rPr>
              <a:t>C</a:t>
            </a:r>
            <a:r>
              <a:rPr lang="fr-FR" sz="5000" dirty="0">
                <a:solidFill>
                  <a:schemeClr val="bg1"/>
                </a:solidFill>
                <a:latin typeface="Century Gothic"/>
              </a:rPr>
              <a:t>heval</a:t>
            </a:r>
          </a:p>
        </p:txBody>
      </p:sp>
    </p:spTree>
    <p:extLst>
      <p:ext uri="{BB962C8B-B14F-4D97-AF65-F5344CB8AC3E}">
        <p14:creationId xmlns:p14="http://schemas.microsoft.com/office/powerpoint/2010/main" val="4252738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095"/>
    </mc:Choice>
    <mc:Fallback xmlns="">
      <p:transition spd="slow" advTm="9095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rcRect l="28735" r="22575"/>
          <a:stretch/>
        </p:blipFill>
        <p:spPr bwMode="auto">
          <a:xfrm>
            <a:off x="0" y="0"/>
            <a:ext cx="5006878" cy="686201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 bwMode="auto">
          <a:xfrm>
            <a:off x="4366799" y="0"/>
            <a:ext cx="640079" cy="6858000"/>
          </a:xfrm>
          <a:prstGeom prst="rect">
            <a:avLst/>
          </a:prstGeom>
          <a:solidFill>
            <a:srgbClr val="0A5792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4" name="ZoneTexte 3"/>
          <p:cNvSpPr txBox="1"/>
          <p:nvPr/>
        </p:nvSpPr>
        <p:spPr bwMode="auto">
          <a:xfrm>
            <a:off x="4391530" y="-1082157"/>
            <a:ext cx="615553" cy="586232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>
              <a:defRPr/>
            </a:pPr>
            <a:r>
              <a:rPr lang="fr-FR" sz="2800" b="1">
                <a:solidFill>
                  <a:schemeClr val="bg1"/>
                </a:solidFill>
                <a:latin typeface="Century Gothic"/>
              </a:rPr>
              <a:t>DESCRIPTION</a:t>
            </a:r>
          </a:p>
        </p:txBody>
      </p:sp>
      <p:grpSp>
        <p:nvGrpSpPr>
          <p:cNvPr id="5" name="Groupe 4"/>
          <p:cNvGrpSpPr/>
          <p:nvPr/>
        </p:nvGrpSpPr>
        <p:grpSpPr bwMode="auto">
          <a:xfrm>
            <a:off x="6226113" y="2658288"/>
            <a:ext cx="4809473" cy="3801507"/>
            <a:chOff x="2716211" y="2436989"/>
            <a:chExt cx="6562726" cy="3678780"/>
          </a:xfrm>
        </p:grpSpPr>
        <p:sp>
          <p:nvSpPr>
            <p:cNvPr id="7" name="Text Box 4"/>
            <p:cNvSpPr txBox="1">
              <a:spLocks noChangeArrowheads="1"/>
            </p:cNvSpPr>
            <p:nvPr/>
          </p:nvSpPr>
          <p:spPr bwMode="auto">
            <a:xfrm>
              <a:off x="2716211" y="2436989"/>
              <a:ext cx="6562724" cy="27576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lIns="18000" rIns="18000"/>
            <a:lstStyle>
              <a:lvl1pPr>
                <a:tabLst>
                  <a:tab pos="571500" algn="ctr"/>
                  <a:tab pos="1905000" algn="ctr"/>
                </a:tabLst>
                <a:defRPr>
                  <a:solidFill>
                    <a:schemeClr val="tx1"/>
                  </a:solidFill>
                  <a:latin typeface="Arial"/>
                  <a:cs typeface="Arial"/>
                </a:defRPr>
              </a:lvl1pPr>
              <a:lvl2pPr marL="742950" indent="-285750">
                <a:tabLst>
                  <a:tab pos="571500" algn="ctr"/>
                  <a:tab pos="1905000" algn="ctr"/>
                </a:tabLst>
                <a:defRPr>
                  <a:solidFill>
                    <a:schemeClr val="tx1"/>
                  </a:solidFill>
                  <a:latin typeface="Arial"/>
                  <a:cs typeface="Arial"/>
                </a:defRPr>
              </a:lvl2pPr>
              <a:lvl3pPr marL="1143000" indent="-228600">
                <a:tabLst>
                  <a:tab pos="571500" algn="ctr"/>
                  <a:tab pos="1905000" algn="ctr"/>
                </a:tabLst>
                <a:defRPr>
                  <a:solidFill>
                    <a:schemeClr val="tx1"/>
                  </a:solidFill>
                  <a:latin typeface="Arial"/>
                  <a:cs typeface="Arial"/>
                </a:defRPr>
              </a:lvl3pPr>
              <a:lvl4pPr marL="1600200" indent="-228600">
                <a:tabLst>
                  <a:tab pos="571500" algn="ctr"/>
                  <a:tab pos="1905000" algn="ctr"/>
                </a:tabLst>
                <a:defRPr>
                  <a:solidFill>
                    <a:schemeClr val="tx1"/>
                  </a:solidFill>
                  <a:latin typeface="Arial"/>
                  <a:cs typeface="Arial"/>
                </a:defRPr>
              </a:lvl4pPr>
              <a:lvl5pPr marL="2057400" indent="-228600">
                <a:tabLst>
                  <a:tab pos="571500" algn="ctr"/>
                  <a:tab pos="1905000" algn="ctr"/>
                </a:tabLst>
                <a:defRPr>
                  <a:solidFill>
                    <a:schemeClr val="tx1"/>
                  </a:solidFill>
                  <a:latin typeface="Arial"/>
                  <a:cs typeface="Arial"/>
                </a:defRPr>
              </a:lvl5pPr>
              <a:lvl6pPr marL="2514600" indent="-228600">
                <a:spcBef>
                  <a:spcPts val="0"/>
                </a:spcBef>
                <a:spcAft>
                  <a:spcPts val="0"/>
                </a:spcAft>
                <a:tabLst>
                  <a:tab pos="571500" algn="ctr"/>
                  <a:tab pos="1905000" algn="ctr"/>
                </a:tabLst>
                <a:defRPr>
                  <a:solidFill>
                    <a:schemeClr val="tx1"/>
                  </a:solidFill>
                  <a:latin typeface="Arial"/>
                  <a:cs typeface="Arial"/>
                </a:defRPr>
              </a:lvl6pPr>
              <a:lvl7pPr marL="2971800" indent="-228600">
                <a:spcBef>
                  <a:spcPts val="0"/>
                </a:spcBef>
                <a:spcAft>
                  <a:spcPts val="0"/>
                </a:spcAft>
                <a:tabLst>
                  <a:tab pos="571500" algn="ctr"/>
                  <a:tab pos="1905000" algn="ctr"/>
                </a:tabLst>
                <a:defRPr>
                  <a:solidFill>
                    <a:schemeClr val="tx1"/>
                  </a:solidFill>
                  <a:latin typeface="Arial"/>
                  <a:cs typeface="Arial"/>
                </a:defRPr>
              </a:lvl7pPr>
              <a:lvl8pPr marL="3429000" indent="-228600">
                <a:spcBef>
                  <a:spcPts val="0"/>
                </a:spcBef>
                <a:spcAft>
                  <a:spcPts val="0"/>
                </a:spcAft>
                <a:tabLst>
                  <a:tab pos="571500" algn="ctr"/>
                  <a:tab pos="1905000" algn="ctr"/>
                </a:tabLst>
                <a:defRPr>
                  <a:solidFill>
                    <a:schemeClr val="tx1"/>
                  </a:solidFill>
                  <a:latin typeface="Arial"/>
                  <a:cs typeface="Arial"/>
                </a:defRPr>
              </a:lvl8pPr>
              <a:lvl9pPr marL="3886200" indent="-228600">
                <a:spcBef>
                  <a:spcPts val="0"/>
                </a:spcBef>
                <a:spcAft>
                  <a:spcPts val="0"/>
                </a:spcAft>
                <a:tabLst>
                  <a:tab pos="571500" algn="ctr"/>
                  <a:tab pos="1905000" algn="ctr"/>
                </a:tabLst>
                <a:defRPr>
                  <a:solidFill>
                    <a:schemeClr val="tx1"/>
                  </a:solidFill>
                  <a:latin typeface="Arial"/>
                  <a:cs typeface="Arial"/>
                </a:defRPr>
              </a:lvl9pPr>
            </a:lstStyle>
            <a:p>
              <a:pPr marL="285750" indent="-285750">
                <a:lnSpc>
                  <a:spcPct val="150000"/>
                </a:lnSpc>
                <a:buFontTx/>
                <a:buChar char="-"/>
                <a:defRPr/>
              </a:pPr>
              <a:r>
                <a:rPr lang="fr-FR" sz="1400" b="1">
                  <a:solidFill>
                    <a:srgbClr val="0A5792"/>
                  </a:solidFill>
                  <a:latin typeface="Century Gothic"/>
                </a:rPr>
                <a:t>Réaliser des travaux liés à la conduite de l'élevage</a:t>
              </a:r>
              <a:endParaRPr/>
            </a:p>
            <a:p>
              <a:pPr marL="285750" indent="-285750">
                <a:lnSpc>
                  <a:spcPct val="150000"/>
                </a:lnSpc>
                <a:buFontTx/>
                <a:buChar char="-"/>
                <a:defRPr/>
              </a:pPr>
              <a:r>
                <a:rPr lang="fr-FR" sz="1400" b="1">
                  <a:solidFill>
                    <a:srgbClr val="0A5792"/>
                  </a:solidFill>
                  <a:latin typeface="Century Gothic"/>
                </a:rPr>
                <a:t>Effectuer des travaux liés à l'entretien courant des matériels, bâtiments, équipements et installations</a:t>
              </a:r>
              <a:endParaRPr/>
            </a:p>
            <a:p>
              <a:pPr marL="285750" indent="-285750">
                <a:lnSpc>
                  <a:spcPct val="150000"/>
                </a:lnSpc>
                <a:buFontTx/>
                <a:buChar char="-"/>
                <a:defRPr/>
              </a:pPr>
              <a:r>
                <a:rPr lang="fr-FR" sz="1400" b="1">
                  <a:solidFill>
                    <a:srgbClr val="0A5792"/>
                  </a:solidFill>
                  <a:latin typeface="Century Gothic"/>
                </a:rPr>
                <a:t>Réaliser des travaux liés à l'alimentation de l'élevage</a:t>
              </a:r>
              <a:endParaRPr/>
            </a:p>
            <a:p>
              <a:pPr marL="285750" indent="-285750">
                <a:lnSpc>
                  <a:spcPct val="150000"/>
                </a:lnSpc>
                <a:buFontTx/>
                <a:buChar char="-"/>
                <a:defRPr/>
              </a:pPr>
              <a:r>
                <a:rPr lang="fr-FR" sz="1400" b="1">
                  <a:solidFill>
                    <a:srgbClr val="0A5792"/>
                  </a:solidFill>
                  <a:latin typeface="Century Gothic"/>
                </a:rPr>
                <a:t>Réaliser des travaux mécanisés des cultures</a:t>
              </a:r>
              <a:endParaRPr/>
            </a:p>
            <a:p>
              <a:pPr marL="285750" indent="-285750">
                <a:lnSpc>
                  <a:spcPct val="150000"/>
                </a:lnSpc>
                <a:buFontTx/>
                <a:buChar char="-"/>
                <a:defRPr/>
              </a:pPr>
              <a:r>
                <a:rPr lang="fr-FR" sz="1400" b="1">
                  <a:solidFill>
                    <a:srgbClr val="0A5792"/>
                  </a:solidFill>
                  <a:latin typeface="Century Gothic"/>
                </a:rPr>
                <a:t>Réaliser des observations et des opérations d’entretien des cultures et de préservation des sols</a:t>
              </a:r>
              <a:endParaRPr/>
            </a:p>
          </p:txBody>
        </p:sp>
        <p:sp>
          <p:nvSpPr>
            <p:cNvPr id="12" name="Text Box 9"/>
            <p:cNvSpPr txBox="1">
              <a:spLocks noChangeArrowheads="1"/>
            </p:cNvSpPr>
            <p:nvPr/>
          </p:nvSpPr>
          <p:spPr bwMode="auto">
            <a:xfrm>
              <a:off x="2716213" y="5470238"/>
              <a:ext cx="6562724" cy="645531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/>
                  <a:cs typeface="Arial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/>
                  <a:cs typeface="Arial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/>
                  <a:cs typeface="Arial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/>
                  <a:cs typeface="Arial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/>
                  <a:cs typeface="Arial"/>
                </a:defRPr>
              </a:lvl5pPr>
              <a:lvl6pPr marL="2514600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Arial"/>
                  <a:cs typeface="Arial"/>
                </a:defRPr>
              </a:lvl6pPr>
              <a:lvl7pPr marL="2971800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Arial"/>
                  <a:cs typeface="Arial"/>
                </a:defRPr>
              </a:lvl7pPr>
              <a:lvl8pPr marL="3429000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Arial"/>
                  <a:cs typeface="Arial"/>
                </a:defRPr>
              </a:lvl8pPr>
              <a:lvl9pPr marL="3886200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Arial"/>
                  <a:cs typeface="Arial"/>
                </a:defRPr>
              </a:lvl9pPr>
            </a:lstStyle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500" b="1">
                <a:solidFill>
                  <a:srgbClr val="0A5792"/>
                </a:solidFill>
                <a:latin typeface="Century Gothic"/>
              </a:endParaRPr>
            </a:p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400" b="1">
                  <a:solidFill>
                    <a:srgbClr val="0A5792"/>
                  </a:solidFill>
                  <a:latin typeface="Century Gothic"/>
                </a:rPr>
                <a:t>ACCOMPAGNEMENT DU PROJET PROFESSIONNEL  ET PERSONNEL</a:t>
              </a:r>
            </a:p>
          </p:txBody>
        </p:sp>
      </p:grp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6226113" y="5336542"/>
            <a:ext cx="4809471" cy="31376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defRPr/>
            </a:pPr>
            <a:r>
              <a:rPr lang="fr-FR" sz="1200" b="1">
                <a:solidFill>
                  <a:srgbClr val="0A5792"/>
                </a:solidFill>
                <a:latin typeface="Century Gothic"/>
              </a:rPr>
              <a:t>Evaluations : Contrôle continu tout au long de la formation</a:t>
            </a:r>
          </a:p>
        </p:txBody>
      </p:sp>
      <p:sp>
        <p:nvSpPr>
          <p:cNvPr id="11" name="ZoneTexte 10"/>
          <p:cNvSpPr txBox="1"/>
          <p:nvPr/>
        </p:nvSpPr>
        <p:spPr bwMode="auto">
          <a:xfrm>
            <a:off x="6128904" y="504113"/>
            <a:ext cx="4906679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 sz="1400" b="1">
                <a:solidFill>
                  <a:srgbClr val="0A5792"/>
                </a:solidFill>
                <a:latin typeface="Century Gothic"/>
                <a:cs typeface="Arial"/>
              </a:rPr>
              <a:t>Profil  : </a:t>
            </a:r>
            <a:endParaRPr/>
          </a:p>
          <a:p>
            <a:pPr>
              <a:defRPr/>
            </a:pPr>
            <a:endParaRPr lang="fr-FR" sz="1400" b="1">
              <a:solidFill>
                <a:srgbClr val="0A5792"/>
              </a:solidFill>
              <a:latin typeface="Century Gothic"/>
              <a:cs typeface="Arial"/>
            </a:endParaRPr>
          </a:p>
          <a:p>
            <a:pPr marL="285750" indent="-285750">
              <a:buFontTx/>
              <a:buChar char="-"/>
              <a:defRPr/>
            </a:pPr>
            <a:r>
              <a:rPr lang="fr-FR" sz="1400" b="1">
                <a:solidFill>
                  <a:srgbClr val="0A5792"/>
                </a:solidFill>
                <a:latin typeface="Century Gothic"/>
                <a:cs typeface="Arial"/>
              </a:rPr>
              <a:t>Souhait de travailler en exploitation agricole auprès d’animaux ou dans les grandes cultures</a:t>
            </a:r>
            <a:endParaRPr/>
          </a:p>
          <a:p>
            <a:pPr marL="285750" indent="-285750">
              <a:buFontTx/>
              <a:buChar char="-"/>
              <a:defRPr/>
            </a:pPr>
            <a:endParaRPr lang="fr-FR" sz="1400" b="1">
              <a:solidFill>
                <a:srgbClr val="0A5792"/>
              </a:solidFill>
              <a:latin typeface="Century Gothic"/>
              <a:cs typeface="Arial"/>
            </a:endParaRPr>
          </a:p>
          <a:p>
            <a:pPr marL="285750" indent="-285750">
              <a:buFontTx/>
              <a:buChar char="-"/>
              <a:defRPr/>
            </a:pPr>
            <a:r>
              <a:rPr lang="fr-FR" sz="1400" b="1">
                <a:solidFill>
                  <a:srgbClr val="0A5792"/>
                </a:solidFill>
                <a:latin typeface="Century Gothic"/>
                <a:cs typeface="Arial"/>
              </a:rPr>
              <a:t>Intérêt pour l’utilisation et l’entretien des matériels et équipements au sein d’une exploitation agricole.</a:t>
            </a:r>
            <a:endParaRPr/>
          </a:p>
          <a:p>
            <a:pPr marL="285750" indent="-285750">
              <a:buFontTx/>
              <a:buChar char="-"/>
              <a:defRPr/>
            </a:pPr>
            <a:endParaRPr lang="fr-FR">
              <a:solidFill>
                <a:schemeClr val="bg1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775785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409"/>
    </mc:Choice>
    <mc:Fallback xmlns="">
      <p:transition spd="slow" advTm="10409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astelnaudary : le lycée agricole à l'heure du confinement - lindependant.f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7789" y="3926541"/>
            <a:ext cx="5188683" cy="2931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4277361" y="1280"/>
            <a:ext cx="7914640" cy="6858000"/>
          </a:xfrm>
          <a:prstGeom prst="rect">
            <a:avLst/>
          </a:prstGeom>
          <a:solidFill>
            <a:srgbClr val="0A57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A5792"/>
              </a:solidFill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4876801" y="1905938"/>
            <a:ext cx="67157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J</a:t>
            </a:r>
            <a:r>
              <a:rPr lang="fr-FR" sz="7200" dirty="0">
                <a:solidFill>
                  <a:schemeClr val="bg1"/>
                </a:solidFill>
                <a:latin typeface="Century Gothic" panose="020B0502020202020204" pitchFamily="34" charset="0"/>
              </a:rPr>
              <a:t>ardinier </a:t>
            </a:r>
            <a:r>
              <a:rPr lang="fr-FR" sz="7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P</a:t>
            </a:r>
            <a:r>
              <a:rPr lang="fr-FR" sz="7200" dirty="0">
                <a:solidFill>
                  <a:schemeClr val="bg1"/>
                </a:solidFill>
                <a:latin typeface="Century Gothic" panose="020B0502020202020204" pitchFamily="34" charset="0"/>
              </a:rPr>
              <a:t>aysagiste</a:t>
            </a:r>
            <a:endParaRPr lang="fr-FR" sz="30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ZoneTexte 5"/>
          <p:cNvSpPr txBox="1"/>
          <p:nvPr/>
        </p:nvSpPr>
        <p:spPr bwMode="auto">
          <a:xfrm>
            <a:off x="500829" y="1192699"/>
            <a:ext cx="35255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 sz="8000" b="1" dirty="0">
                <a:solidFill>
                  <a:schemeClr val="accent1">
                    <a:lumMod val="75000"/>
                  </a:schemeClr>
                </a:solidFill>
                <a:latin typeface="Century Gothic"/>
              </a:rPr>
              <a:t>CAPa</a:t>
            </a:r>
            <a:endParaRPr lang="fr-FR" sz="6000" b="1" dirty="0">
              <a:solidFill>
                <a:schemeClr val="accent1">
                  <a:lumMod val="75000"/>
                </a:schemeClr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689765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52"/>
    </mc:Choice>
    <mc:Fallback xmlns="">
      <p:transition spd="slow" advTm="7052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3" name="Image 12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-561338" y="0"/>
            <a:ext cx="5143500" cy="6858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 bwMode="auto">
          <a:xfrm>
            <a:off x="4366799" y="0"/>
            <a:ext cx="640079" cy="6858000"/>
          </a:xfrm>
          <a:prstGeom prst="rect">
            <a:avLst/>
          </a:prstGeom>
          <a:solidFill>
            <a:srgbClr val="0A5792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4" name="ZoneTexte 3"/>
          <p:cNvSpPr txBox="1"/>
          <p:nvPr/>
        </p:nvSpPr>
        <p:spPr bwMode="auto">
          <a:xfrm>
            <a:off x="4366799" y="-3882043"/>
            <a:ext cx="615553" cy="586232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>
              <a:defRPr/>
            </a:pPr>
            <a:r>
              <a:rPr lang="fr-FR" sz="2800" b="1">
                <a:solidFill>
                  <a:schemeClr val="bg1"/>
                </a:solidFill>
                <a:latin typeface="Century Gothic"/>
              </a:rPr>
              <a:t>PLANNING</a:t>
            </a:r>
          </a:p>
        </p:txBody>
      </p:sp>
      <p:grpSp>
        <p:nvGrpSpPr>
          <p:cNvPr id="5" name="Groupe 4"/>
          <p:cNvGrpSpPr/>
          <p:nvPr/>
        </p:nvGrpSpPr>
        <p:grpSpPr bwMode="auto">
          <a:xfrm>
            <a:off x="5101018" y="196059"/>
            <a:ext cx="6721297" cy="6535164"/>
            <a:chOff x="2576010" y="296363"/>
            <a:chExt cx="9171490" cy="6324183"/>
          </a:xfrm>
        </p:grpSpPr>
        <p:sp>
          <p:nvSpPr>
            <p:cNvPr id="7" name="Text Box 4"/>
            <p:cNvSpPr txBox="1">
              <a:spLocks noChangeArrowheads="1"/>
            </p:cNvSpPr>
            <p:nvPr/>
          </p:nvSpPr>
          <p:spPr bwMode="auto">
            <a:xfrm>
              <a:off x="2716211" y="2744416"/>
              <a:ext cx="6562724" cy="318699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lIns="18000" rIns="18000"/>
            <a:lstStyle>
              <a:lvl1pPr>
                <a:tabLst>
                  <a:tab pos="571500" algn="ctr"/>
                  <a:tab pos="1905000" algn="ctr"/>
                </a:tabLst>
                <a:defRPr>
                  <a:solidFill>
                    <a:schemeClr val="tx1"/>
                  </a:solidFill>
                  <a:latin typeface="Arial"/>
                  <a:cs typeface="Arial"/>
                </a:defRPr>
              </a:lvl1pPr>
              <a:lvl2pPr marL="742950" indent="-285750">
                <a:tabLst>
                  <a:tab pos="571500" algn="ctr"/>
                  <a:tab pos="1905000" algn="ctr"/>
                </a:tabLst>
                <a:defRPr>
                  <a:solidFill>
                    <a:schemeClr val="tx1"/>
                  </a:solidFill>
                  <a:latin typeface="Arial"/>
                  <a:cs typeface="Arial"/>
                </a:defRPr>
              </a:lvl2pPr>
              <a:lvl3pPr marL="1143000" indent="-228600">
                <a:tabLst>
                  <a:tab pos="571500" algn="ctr"/>
                  <a:tab pos="1905000" algn="ctr"/>
                </a:tabLst>
                <a:defRPr>
                  <a:solidFill>
                    <a:schemeClr val="tx1"/>
                  </a:solidFill>
                  <a:latin typeface="Arial"/>
                  <a:cs typeface="Arial"/>
                </a:defRPr>
              </a:lvl3pPr>
              <a:lvl4pPr marL="1600200" indent="-228600">
                <a:tabLst>
                  <a:tab pos="571500" algn="ctr"/>
                  <a:tab pos="1905000" algn="ctr"/>
                </a:tabLst>
                <a:defRPr>
                  <a:solidFill>
                    <a:schemeClr val="tx1"/>
                  </a:solidFill>
                  <a:latin typeface="Arial"/>
                  <a:cs typeface="Arial"/>
                </a:defRPr>
              </a:lvl4pPr>
              <a:lvl5pPr marL="2057400" indent="-228600">
                <a:tabLst>
                  <a:tab pos="571500" algn="ctr"/>
                  <a:tab pos="1905000" algn="ctr"/>
                </a:tabLst>
                <a:defRPr>
                  <a:solidFill>
                    <a:schemeClr val="tx1"/>
                  </a:solidFill>
                  <a:latin typeface="Arial"/>
                  <a:cs typeface="Arial"/>
                </a:defRPr>
              </a:lvl5pPr>
              <a:lvl6pPr marL="2514600" indent="-228600">
                <a:spcBef>
                  <a:spcPts val="0"/>
                </a:spcBef>
                <a:spcAft>
                  <a:spcPts val="0"/>
                </a:spcAft>
                <a:tabLst>
                  <a:tab pos="571500" algn="ctr"/>
                  <a:tab pos="1905000" algn="ctr"/>
                </a:tabLst>
                <a:defRPr>
                  <a:solidFill>
                    <a:schemeClr val="tx1"/>
                  </a:solidFill>
                  <a:latin typeface="Arial"/>
                  <a:cs typeface="Arial"/>
                </a:defRPr>
              </a:lvl6pPr>
              <a:lvl7pPr marL="2971800" indent="-228600">
                <a:spcBef>
                  <a:spcPts val="0"/>
                </a:spcBef>
                <a:spcAft>
                  <a:spcPts val="0"/>
                </a:spcAft>
                <a:tabLst>
                  <a:tab pos="571500" algn="ctr"/>
                  <a:tab pos="1905000" algn="ctr"/>
                </a:tabLst>
                <a:defRPr>
                  <a:solidFill>
                    <a:schemeClr val="tx1"/>
                  </a:solidFill>
                  <a:latin typeface="Arial"/>
                  <a:cs typeface="Arial"/>
                </a:defRPr>
              </a:lvl7pPr>
              <a:lvl8pPr marL="3429000" indent="-228600">
                <a:spcBef>
                  <a:spcPts val="0"/>
                </a:spcBef>
                <a:spcAft>
                  <a:spcPts val="0"/>
                </a:spcAft>
                <a:tabLst>
                  <a:tab pos="571500" algn="ctr"/>
                  <a:tab pos="1905000" algn="ctr"/>
                </a:tabLst>
                <a:defRPr>
                  <a:solidFill>
                    <a:schemeClr val="tx1"/>
                  </a:solidFill>
                  <a:latin typeface="Arial"/>
                  <a:cs typeface="Arial"/>
                </a:defRPr>
              </a:lvl8pPr>
              <a:lvl9pPr marL="3886200" indent="-228600">
                <a:spcBef>
                  <a:spcPts val="0"/>
                </a:spcBef>
                <a:spcAft>
                  <a:spcPts val="0"/>
                </a:spcAft>
                <a:tabLst>
                  <a:tab pos="571500" algn="ctr"/>
                  <a:tab pos="1905000" algn="ctr"/>
                </a:tabLst>
                <a:defRPr>
                  <a:solidFill>
                    <a:schemeClr val="tx1"/>
                  </a:solidFill>
                  <a:latin typeface="Arial"/>
                  <a:cs typeface="Arial"/>
                </a:defRPr>
              </a:lvl9pPr>
            </a:lstStyle>
            <a:p>
              <a:pPr marL="285750" indent="-285750">
                <a:lnSpc>
                  <a:spcPct val="150000"/>
                </a:lnSpc>
                <a:buFontTx/>
                <a:buChar char="-"/>
                <a:defRPr/>
              </a:pPr>
              <a:r>
                <a:rPr lang="fr-FR" sz="1400" b="1">
                  <a:solidFill>
                    <a:srgbClr val="0A5792"/>
                  </a:solidFill>
                  <a:latin typeface="Century Gothic"/>
                </a:rPr>
                <a:t>Réaliser en sécurité des travaux d'entretien paysager et d'aménagement paysager</a:t>
              </a:r>
              <a:endParaRPr/>
            </a:p>
            <a:p>
              <a:pPr>
                <a:lnSpc>
                  <a:spcPct val="150000"/>
                </a:lnSpc>
                <a:defRPr/>
              </a:pPr>
              <a:endParaRPr lang="fr-FR" sz="1400" b="1">
                <a:solidFill>
                  <a:srgbClr val="0A5792"/>
                </a:solidFill>
                <a:latin typeface="Century Gothic"/>
              </a:endParaRPr>
            </a:p>
            <a:p>
              <a:pPr marL="285750" indent="-285750">
                <a:lnSpc>
                  <a:spcPct val="150000"/>
                </a:lnSpc>
                <a:buFontTx/>
                <a:buChar char="-"/>
                <a:defRPr/>
              </a:pPr>
              <a:r>
                <a:rPr lang="fr-FR" sz="1400" b="1">
                  <a:solidFill>
                    <a:srgbClr val="0A5792"/>
                  </a:solidFill>
                  <a:latin typeface="Century Gothic"/>
                </a:rPr>
                <a:t>Effectuer des travaux liés à l'entretien des matériels et équipements</a:t>
              </a:r>
              <a:endParaRPr/>
            </a:p>
            <a:p>
              <a:pPr marL="285750" indent="-285750">
                <a:lnSpc>
                  <a:spcPct val="150000"/>
                </a:lnSpc>
                <a:buFontTx/>
                <a:buChar char="-"/>
                <a:defRPr/>
              </a:pPr>
              <a:endParaRPr lang="fr-FR" sz="1400" b="1">
                <a:solidFill>
                  <a:srgbClr val="0A5792"/>
                </a:solidFill>
                <a:latin typeface="Century Gothic"/>
              </a:endParaRPr>
            </a:p>
            <a:p>
              <a:pPr marL="285750" indent="-285750">
                <a:lnSpc>
                  <a:spcPct val="150000"/>
                </a:lnSpc>
                <a:buFontTx/>
                <a:buChar char="-"/>
                <a:defRPr/>
              </a:pPr>
              <a:r>
                <a:rPr lang="fr-FR" sz="1400" b="1">
                  <a:solidFill>
                    <a:srgbClr val="0A5792"/>
                  </a:solidFill>
                  <a:latin typeface="Century Gothic"/>
                </a:rPr>
                <a:t>Certification Sauveteur Secouriste du Travail</a:t>
              </a:r>
            </a:p>
          </p:txBody>
        </p:sp>
        <p:sp>
          <p:nvSpPr>
            <p:cNvPr id="9" name="Text Box 6"/>
            <p:cNvSpPr txBox="1">
              <a:spLocks noChangeArrowheads="1"/>
            </p:cNvSpPr>
            <p:nvPr/>
          </p:nvSpPr>
          <p:spPr bwMode="auto">
            <a:xfrm>
              <a:off x="9550400" y="2744416"/>
              <a:ext cx="2197100" cy="337135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/>
                  <a:cs typeface="Arial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/>
                  <a:cs typeface="Arial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/>
                  <a:cs typeface="Arial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/>
                  <a:cs typeface="Arial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/>
                  <a:cs typeface="Arial"/>
                </a:defRPr>
              </a:lvl5pPr>
              <a:lvl6pPr marL="2514600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Arial"/>
                  <a:cs typeface="Arial"/>
                </a:defRPr>
              </a:lvl6pPr>
              <a:lvl7pPr marL="2971800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Arial"/>
                  <a:cs typeface="Arial"/>
                </a:defRPr>
              </a:lvl7pPr>
              <a:lvl8pPr marL="3429000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Arial"/>
                  <a:cs typeface="Arial"/>
                </a:defRPr>
              </a:lvl8pPr>
              <a:lvl9pPr marL="3886200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Arial"/>
                  <a:cs typeface="Arial"/>
                </a:defRPr>
              </a:lvl9pPr>
            </a:lstStyle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1600" b="1">
                <a:solidFill>
                  <a:schemeClr val="bg1"/>
                </a:solidFill>
                <a:latin typeface="Century Gothic"/>
              </a:endParaRPr>
            </a:p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2400" b="1">
                  <a:solidFill>
                    <a:schemeClr val="bg1"/>
                  </a:solidFill>
                  <a:latin typeface="Century Gothic"/>
                </a:rPr>
                <a:t>23 semaines au CFA</a:t>
              </a:r>
            </a:p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1600" b="1">
                <a:solidFill>
                  <a:schemeClr val="bg1"/>
                </a:solidFill>
                <a:latin typeface="Century Gothic"/>
              </a:endParaRPr>
            </a:p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1600" b="1">
                <a:solidFill>
                  <a:schemeClr val="bg1"/>
                </a:solidFill>
                <a:latin typeface="Century Gothic"/>
              </a:endParaRPr>
            </a:p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1600" b="1">
                <a:solidFill>
                  <a:schemeClr val="bg1"/>
                </a:solidFill>
                <a:latin typeface="Tahoma"/>
              </a:endParaRPr>
            </a:p>
          </p:txBody>
        </p:sp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2576010" y="296363"/>
              <a:ext cx="6562724" cy="385762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/>
                  <a:cs typeface="Arial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/>
                  <a:cs typeface="Arial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/>
                  <a:cs typeface="Arial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/>
                  <a:cs typeface="Arial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/>
                  <a:cs typeface="Arial"/>
                </a:defRPr>
              </a:lvl5pPr>
              <a:lvl6pPr marL="2514600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Arial"/>
                  <a:cs typeface="Arial"/>
                </a:defRPr>
              </a:lvl6pPr>
              <a:lvl7pPr marL="2971800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Arial"/>
                  <a:cs typeface="Arial"/>
                </a:defRPr>
              </a:lvl7pPr>
              <a:lvl8pPr marL="3429000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Arial"/>
                  <a:cs typeface="Arial"/>
                </a:defRPr>
              </a:lvl8pPr>
              <a:lvl9pPr marL="3886200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Arial"/>
                  <a:cs typeface="Arial"/>
                </a:defRPr>
              </a:lvl9pPr>
            </a:lstStyle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2000" b="1">
                  <a:solidFill>
                    <a:srgbClr val="0A5792"/>
                  </a:solidFill>
                  <a:latin typeface="Century Gothic"/>
                </a:rPr>
                <a:t>Formation sur 2 ans</a:t>
              </a:r>
              <a:endParaRPr lang="fr-FR" sz="1600">
                <a:latin typeface="Tahoma"/>
              </a:endParaRPr>
            </a:p>
          </p:txBody>
        </p:sp>
        <p:sp>
          <p:nvSpPr>
            <p:cNvPr id="12" name="Text Box 9"/>
            <p:cNvSpPr txBox="1">
              <a:spLocks noChangeArrowheads="1"/>
            </p:cNvSpPr>
            <p:nvPr/>
          </p:nvSpPr>
          <p:spPr bwMode="auto">
            <a:xfrm>
              <a:off x="2716211" y="5975015"/>
              <a:ext cx="6562724" cy="645531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/>
                  <a:cs typeface="Arial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/>
                  <a:cs typeface="Arial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/>
                  <a:cs typeface="Arial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/>
                  <a:cs typeface="Arial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/>
                  <a:cs typeface="Arial"/>
                </a:defRPr>
              </a:lvl5pPr>
              <a:lvl6pPr marL="2514600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Arial"/>
                  <a:cs typeface="Arial"/>
                </a:defRPr>
              </a:lvl6pPr>
              <a:lvl7pPr marL="2971800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Arial"/>
                  <a:cs typeface="Arial"/>
                </a:defRPr>
              </a:lvl7pPr>
              <a:lvl8pPr marL="3429000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Arial"/>
                  <a:cs typeface="Arial"/>
                </a:defRPr>
              </a:lvl8pPr>
              <a:lvl9pPr marL="3886200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Arial"/>
                  <a:cs typeface="Arial"/>
                </a:defRPr>
              </a:lvl9pPr>
            </a:lstStyle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500" b="1">
                <a:solidFill>
                  <a:srgbClr val="0A5792"/>
                </a:solidFill>
                <a:latin typeface="Century Gothic"/>
              </a:endParaRPr>
            </a:p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400" b="1">
                  <a:solidFill>
                    <a:srgbClr val="0A5792"/>
                  </a:solidFill>
                  <a:latin typeface="Century Gothic"/>
                </a:rPr>
                <a:t>ACCOMPAGNEMENT DU PROJET PROFESSIONNEL  ET PERSONNEL</a:t>
              </a:r>
            </a:p>
          </p:txBody>
        </p:sp>
      </p:grp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5203764" y="5570980"/>
            <a:ext cx="4809471" cy="31376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defRPr/>
            </a:pPr>
            <a:r>
              <a:rPr lang="fr-FR" sz="1200" b="1">
                <a:solidFill>
                  <a:srgbClr val="0A5792"/>
                </a:solidFill>
                <a:latin typeface="Century Gothic"/>
              </a:rPr>
              <a:t>Evaluations : Contrôle continu tout au long de la formation</a:t>
            </a:r>
          </a:p>
        </p:txBody>
      </p:sp>
      <p:sp>
        <p:nvSpPr>
          <p:cNvPr id="2" name="Rectangle 1"/>
          <p:cNvSpPr/>
          <p:nvPr/>
        </p:nvSpPr>
        <p:spPr bwMode="auto">
          <a:xfrm>
            <a:off x="5203764" y="847623"/>
            <a:ext cx="430653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400" b="1">
                <a:solidFill>
                  <a:srgbClr val="0A5792"/>
                </a:solidFill>
                <a:latin typeface="Century Gothic"/>
                <a:cs typeface="Arial"/>
              </a:rPr>
              <a:t>Objectifs : </a:t>
            </a:r>
            <a:endParaRPr/>
          </a:p>
          <a:p>
            <a:pPr>
              <a:defRPr/>
            </a:pPr>
            <a:endParaRPr lang="fr-FR" sz="1400" b="1">
              <a:solidFill>
                <a:srgbClr val="0A5792"/>
              </a:solidFill>
              <a:latin typeface="Century Gothic"/>
              <a:cs typeface="Arial"/>
            </a:endParaRPr>
          </a:p>
          <a:p>
            <a:pPr>
              <a:defRPr/>
            </a:pPr>
            <a:r>
              <a:rPr lang="fr-FR" sz="1400" b="1">
                <a:solidFill>
                  <a:srgbClr val="0A5792"/>
                </a:solidFill>
                <a:latin typeface="Century Gothic"/>
                <a:cs typeface="Arial"/>
              </a:rPr>
              <a:t>Former des jardiniers ou ouvriers qualifiés dans le secteur du paysage</a:t>
            </a:r>
            <a:endParaRPr/>
          </a:p>
          <a:p>
            <a:pPr>
              <a:defRPr/>
            </a:pPr>
            <a:endParaRPr lang="fr-FR" sz="1400" b="1">
              <a:solidFill>
                <a:srgbClr val="0A5792"/>
              </a:solidFill>
              <a:latin typeface="Century Gothic"/>
              <a:cs typeface="Arial"/>
            </a:endParaRPr>
          </a:p>
          <a:p>
            <a:pPr>
              <a:defRPr/>
            </a:pPr>
            <a:r>
              <a:rPr lang="fr-FR" sz="1400" b="1">
                <a:solidFill>
                  <a:srgbClr val="0A5792"/>
                </a:solidFill>
                <a:latin typeface="Century Gothic"/>
                <a:cs typeface="Arial"/>
              </a:rPr>
              <a:t>Profil :</a:t>
            </a:r>
            <a:endParaRPr/>
          </a:p>
          <a:p>
            <a:pPr>
              <a:defRPr/>
            </a:pPr>
            <a:r>
              <a:rPr lang="fr-FR" sz="1400" b="1">
                <a:solidFill>
                  <a:srgbClr val="0A5792"/>
                </a:solidFill>
                <a:latin typeface="Century Gothic"/>
                <a:cs typeface="Arial"/>
              </a:rPr>
              <a:t> - Aimer travailler en plein air</a:t>
            </a:r>
            <a:endParaRPr/>
          </a:p>
          <a:p>
            <a:pPr>
              <a:defRPr/>
            </a:pPr>
            <a:r>
              <a:rPr lang="fr-FR" sz="1400" b="1">
                <a:solidFill>
                  <a:srgbClr val="0A5792"/>
                </a:solidFill>
                <a:latin typeface="Century Gothic"/>
                <a:cs typeface="Arial"/>
              </a:rPr>
              <a:t>- Aimer le travail manuel</a:t>
            </a:r>
            <a:endParaRPr/>
          </a:p>
        </p:txBody>
      </p:sp>
      <p:sp>
        <p:nvSpPr>
          <p:cNvPr id="14" name="Text Box 9"/>
          <p:cNvSpPr txBox="1">
            <a:spLocks noChangeArrowheads="1"/>
          </p:cNvSpPr>
          <p:nvPr/>
        </p:nvSpPr>
        <p:spPr bwMode="auto">
          <a:xfrm rot="891030">
            <a:off x="9826665" y="1294510"/>
            <a:ext cx="1930592" cy="586795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fr-FR" sz="500" b="1">
              <a:solidFill>
                <a:srgbClr val="0A5792"/>
              </a:solidFill>
              <a:latin typeface="Century Gothic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400" b="1">
                <a:solidFill>
                  <a:srgbClr val="0A5792"/>
                </a:solidFill>
                <a:latin typeface="Century Gothic"/>
              </a:rPr>
              <a:t>En apprentissage </a:t>
            </a:r>
          </a:p>
        </p:txBody>
      </p:sp>
    </p:spTree>
    <p:extLst>
      <p:ext uri="{BB962C8B-B14F-4D97-AF65-F5344CB8AC3E}">
        <p14:creationId xmlns:p14="http://schemas.microsoft.com/office/powerpoint/2010/main" val="4101822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473"/>
    </mc:Choice>
    <mc:Fallback xmlns="">
      <p:transition spd="slow" advTm="11473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026" name="Picture 2" descr="Observatoire SDLM - Métiers &amp; Formations mécanique matériel agricole,  matériel de chantier - TP, materiel espaces vert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5948" y="3716170"/>
            <a:ext cx="4561216" cy="2711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4"/>
          <p:cNvSpPr/>
          <p:nvPr/>
        </p:nvSpPr>
        <p:spPr bwMode="auto">
          <a:xfrm>
            <a:off x="4277361" y="1280"/>
            <a:ext cx="791464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>
              <a:solidFill>
                <a:srgbClr val="0A5792"/>
              </a:solidFill>
            </a:endParaRPr>
          </a:p>
        </p:txBody>
      </p:sp>
      <p:sp>
        <p:nvSpPr>
          <p:cNvPr id="18" name="ZoneTexte 17"/>
          <p:cNvSpPr txBox="1"/>
          <p:nvPr/>
        </p:nvSpPr>
        <p:spPr bwMode="auto">
          <a:xfrm>
            <a:off x="121740" y="517976"/>
            <a:ext cx="3929974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FR" sz="6000" b="1" dirty="0">
                <a:solidFill>
                  <a:srgbClr val="0A5792"/>
                </a:solidFill>
                <a:latin typeface="Century Gothic"/>
              </a:rPr>
              <a:t>TITRE PRO</a:t>
            </a:r>
          </a:p>
          <a:p>
            <a:pPr algn="ctr">
              <a:defRPr/>
            </a:pPr>
            <a:endParaRPr lang="fr-FR" sz="3000" b="1" dirty="0">
              <a:solidFill>
                <a:srgbClr val="0A5792"/>
              </a:solidFill>
              <a:latin typeface="Century Gothic"/>
            </a:endParaRPr>
          </a:p>
          <a:p>
            <a:pPr algn="ctr">
              <a:defRPr/>
            </a:pPr>
            <a:r>
              <a:rPr lang="fr-FR" sz="4000" b="1" dirty="0">
                <a:solidFill>
                  <a:srgbClr val="0A5792"/>
                </a:solidFill>
                <a:latin typeface="Century Gothic"/>
              </a:rPr>
              <a:t>(Niveau CAP)</a:t>
            </a:r>
          </a:p>
        </p:txBody>
      </p:sp>
      <p:sp>
        <p:nvSpPr>
          <p:cNvPr id="20" name="ZoneTexte 19"/>
          <p:cNvSpPr txBox="1"/>
          <p:nvPr/>
        </p:nvSpPr>
        <p:spPr bwMode="auto">
          <a:xfrm>
            <a:off x="4728655" y="614124"/>
            <a:ext cx="671576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 sz="7200" b="1" dirty="0">
                <a:solidFill>
                  <a:schemeClr val="bg1"/>
                </a:solidFill>
                <a:latin typeface="Century Gothic"/>
              </a:rPr>
              <a:t>M</a:t>
            </a:r>
            <a:r>
              <a:rPr lang="fr-FR" sz="7200" dirty="0">
                <a:solidFill>
                  <a:schemeClr val="bg1"/>
                </a:solidFill>
                <a:latin typeface="Century Gothic"/>
              </a:rPr>
              <a:t>écanicien </a:t>
            </a:r>
            <a:r>
              <a:rPr lang="fr-FR" sz="7200" b="1" dirty="0">
                <a:solidFill>
                  <a:schemeClr val="bg1"/>
                </a:solidFill>
                <a:latin typeface="Century Gothic"/>
              </a:rPr>
              <a:t>R</a:t>
            </a:r>
            <a:r>
              <a:rPr lang="fr-FR" sz="7200" dirty="0">
                <a:solidFill>
                  <a:schemeClr val="bg1"/>
                </a:solidFill>
                <a:latin typeface="Century Gothic"/>
              </a:rPr>
              <a:t>éparateur</a:t>
            </a:r>
            <a:r>
              <a:rPr lang="fr-FR" sz="7200" b="1" dirty="0">
                <a:solidFill>
                  <a:schemeClr val="bg1"/>
                </a:solidFill>
                <a:latin typeface="Century Gothic"/>
              </a:rPr>
              <a:t> </a:t>
            </a:r>
            <a:r>
              <a:rPr lang="fr-FR" sz="5000" dirty="0">
                <a:solidFill>
                  <a:schemeClr val="bg1"/>
                </a:solidFill>
                <a:latin typeface="Century Gothic"/>
              </a:rPr>
              <a:t>des</a:t>
            </a:r>
            <a:r>
              <a:rPr lang="fr-FR" sz="7200" b="1" dirty="0">
                <a:solidFill>
                  <a:schemeClr val="bg1"/>
                </a:solidFill>
                <a:latin typeface="Century Gothic"/>
              </a:rPr>
              <a:t> m</a:t>
            </a:r>
            <a:r>
              <a:rPr lang="fr-FR" sz="7200" dirty="0">
                <a:solidFill>
                  <a:schemeClr val="bg1"/>
                </a:solidFill>
                <a:latin typeface="Century Gothic"/>
              </a:rPr>
              <a:t>achines</a:t>
            </a:r>
            <a:r>
              <a:rPr lang="fr-FR" sz="7200" b="1" dirty="0">
                <a:solidFill>
                  <a:schemeClr val="bg1"/>
                </a:solidFill>
                <a:latin typeface="Century Gothic"/>
              </a:rPr>
              <a:t> A</a:t>
            </a:r>
            <a:r>
              <a:rPr lang="fr-FR" sz="7200" dirty="0">
                <a:solidFill>
                  <a:schemeClr val="bg1"/>
                </a:solidFill>
                <a:latin typeface="Century Gothic"/>
              </a:rPr>
              <a:t>gricoles</a:t>
            </a:r>
            <a:r>
              <a:rPr lang="fr-FR" sz="7200" b="1" dirty="0">
                <a:solidFill>
                  <a:schemeClr val="bg1"/>
                </a:solidFill>
                <a:latin typeface="Century Gothic"/>
              </a:rPr>
              <a:t> </a:t>
            </a:r>
            <a:r>
              <a:rPr lang="fr-FR" sz="5000" dirty="0">
                <a:solidFill>
                  <a:schemeClr val="bg1"/>
                </a:solidFill>
                <a:latin typeface="Century Gothic"/>
              </a:rPr>
              <a:t>et</a:t>
            </a:r>
            <a:r>
              <a:rPr lang="fr-FR" sz="7200" b="1" dirty="0">
                <a:solidFill>
                  <a:schemeClr val="bg1"/>
                </a:solidFill>
                <a:latin typeface="Century Gothic"/>
              </a:rPr>
              <a:t> E</a:t>
            </a:r>
            <a:r>
              <a:rPr lang="fr-FR" sz="7200" dirty="0">
                <a:solidFill>
                  <a:schemeClr val="bg1"/>
                </a:solidFill>
                <a:latin typeface="Century Gothic"/>
              </a:rPr>
              <a:t>spaces verts</a:t>
            </a:r>
            <a:endParaRPr lang="fr-FR" sz="3000" dirty="0">
              <a:solidFill>
                <a:schemeClr val="bg1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127361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103"/>
    </mc:Choice>
    <mc:Fallback xmlns="">
      <p:transition spd="slow" advTm="9103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050" name="Picture 2" descr="Observatoire SDLM - Métiers &amp; Formations mécanique matériel agricole,  matériel de chantier - TP, materiel espaces vert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10303" y="1276770"/>
            <a:ext cx="6715125" cy="400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 bwMode="auto">
          <a:xfrm>
            <a:off x="4366799" y="0"/>
            <a:ext cx="640079" cy="6858000"/>
          </a:xfrm>
          <a:prstGeom prst="rect">
            <a:avLst/>
          </a:prstGeom>
          <a:solidFill>
            <a:srgbClr val="0A5792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4" name="ZoneTexte 3"/>
          <p:cNvSpPr txBox="1"/>
          <p:nvPr/>
        </p:nvSpPr>
        <p:spPr bwMode="auto">
          <a:xfrm>
            <a:off x="4366799" y="-3882043"/>
            <a:ext cx="615553" cy="586232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>
              <a:defRPr/>
            </a:pPr>
            <a:r>
              <a:rPr lang="fr-FR" sz="2800" b="1">
                <a:solidFill>
                  <a:schemeClr val="bg1"/>
                </a:solidFill>
                <a:latin typeface="Century Gothic"/>
              </a:rPr>
              <a:t>PLANNING</a:t>
            </a:r>
          </a:p>
        </p:txBody>
      </p:sp>
      <p:grpSp>
        <p:nvGrpSpPr>
          <p:cNvPr id="5" name="Groupe 4"/>
          <p:cNvGrpSpPr/>
          <p:nvPr/>
        </p:nvGrpSpPr>
        <p:grpSpPr bwMode="auto">
          <a:xfrm>
            <a:off x="5101018" y="196059"/>
            <a:ext cx="6721297" cy="6535164"/>
            <a:chOff x="2576010" y="296363"/>
            <a:chExt cx="9171490" cy="6324183"/>
          </a:xfrm>
        </p:grpSpPr>
        <p:sp>
          <p:nvSpPr>
            <p:cNvPr id="7" name="Text Box 4"/>
            <p:cNvSpPr txBox="1">
              <a:spLocks noChangeArrowheads="1"/>
            </p:cNvSpPr>
            <p:nvPr/>
          </p:nvSpPr>
          <p:spPr bwMode="auto">
            <a:xfrm>
              <a:off x="2716211" y="2744416"/>
              <a:ext cx="6562724" cy="318699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lIns="18000" rIns="18000"/>
            <a:lstStyle>
              <a:lvl1pPr>
                <a:tabLst>
                  <a:tab pos="571500" algn="ctr"/>
                  <a:tab pos="1905000" algn="ctr"/>
                </a:tabLst>
                <a:defRPr>
                  <a:solidFill>
                    <a:schemeClr val="tx1"/>
                  </a:solidFill>
                  <a:latin typeface="Arial"/>
                  <a:cs typeface="Arial"/>
                </a:defRPr>
              </a:lvl1pPr>
              <a:lvl2pPr marL="742950" indent="-285750">
                <a:tabLst>
                  <a:tab pos="571500" algn="ctr"/>
                  <a:tab pos="1905000" algn="ctr"/>
                </a:tabLst>
                <a:defRPr>
                  <a:solidFill>
                    <a:schemeClr val="tx1"/>
                  </a:solidFill>
                  <a:latin typeface="Arial"/>
                  <a:cs typeface="Arial"/>
                </a:defRPr>
              </a:lvl2pPr>
              <a:lvl3pPr marL="1143000" indent="-228600">
                <a:tabLst>
                  <a:tab pos="571500" algn="ctr"/>
                  <a:tab pos="1905000" algn="ctr"/>
                </a:tabLst>
                <a:defRPr>
                  <a:solidFill>
                    <a:schemeClr val="tx1"/>
                  </a:solidFill>
                  <a:latin typeface="Arial"/>
                  <a:cs typeface="Arial"/>
                </a:defRPr>
              </a:lvl3pPr>
              <a:lvl4pPr marL="1600200" indent="-228600">
                <a:tabLst>
                  <a:tab pos="571500" algn="ctr"/>
                  <a:tab pos="1905000" algn="ctr"/>
                </a:tabLst>
                <a:defRPr>
                  <a:solidFill>
                    <a:schemeClr val="tx1"/>
                  </a:solidFill>
                  <a:latin typeface="Arial"/>
                  <a:cs typeface="Arial"/>
                </a:defRPr>
              </a:lvl4pPr>
              <a:lvl5pPr marL="2057400" indent="-228600">
                <a:tabLst>
                  <a:tab pos="571500" algn="ctr"/>
                  <a:tab pos="1905000" algn="ctr"/>
                </a:tabLst>
                <a:defRPr>
                  <a:solidFill>
                    <a:schemeClr val="tx1"/>
                  </a:solidFill>
                  <a:latin typeface="Arial"/>
                  <a:cs typeface="Arial"/>
                </a:defRPr>
              </a:lvl5pPr>
              <a:lvl6pPr marL="2514600" indent="-228600">
                <a:spcBef>
                  <a:spcPts val="0"/>
                </a:spcBef>
                <a:spcAft>
                  <a:spcPts val="0"/>
                </a:spcAft>
                <a:tabLst>
                  <a:tab pos="571500" algn="ctr"/>
                  <a:tab pos="1905000" algn="ctr"/>
                </a:tabLst>
                <a:defRPr>
                  <a:solidFill>
                    <a:schemeClr val="tx1"/>
                  </a:solidFill>
                  <a:latin typeface="Arial"/>
                  <a:cs typeface="Arial"/>
                </a:defRPr>
              </a:lvl6pPr>
              <a:lvl7pPr marL="2971800" indent="-228600">
                <a:spcBef>
                  <a:spcPts val="0"/>
                </a:spcBef>
                <a:spcAft>
                  <a:spcPts val="0"/>
                </a:spcAft>
                <a:tabLst>
                  <a:tab pos="571500" algn="ctr"/>
                  <a:tab pos="1905000" algn="ctr"/>
                </a:tabLst>
                <a:defRPr>
                  <a:solidFill>
                    <a:schemeClr val="tx1"/>
                  </a:solidFill>
                  <a:latin typeface="Arial"/>
                  <a:cs typeface="Arial"/>
                </a:defRPr>
              </a:lvl7pPr>
              <a:lvl8pPr marL="3429000" indent="-228600">
                <a:spcBef>
                  <a:spcPts val="0"/>
                </a:spcBef>
                <a:spcAft>
                  <a:spcPts val="0"/>
                </a:spcAft>
                <a:tabLst>
                  <a:tab pos="571500" algn="ctr"/>
                  <a:tab pos="1905000" algn="ctr"/>
                </a:tabLst>
                <a:defRPr>
                  <a:solidFill>
                    <a:schemeClr val="tx1"/>
                  </a:solidFill>
                  <a:latin typeface="Arial"/>
                  <a:cs typeface="Arial"/>
                </a:defRPr>
              </a:lvl8pPr>
              <a:lvl9pPr marL="3886200" indent="-228600">
                <a:spcBef>
                  <a:spcPts val="0"/>
                </a:spcBef>
                <a:spcAft>
                  <a:spcPts val="0"/>
                </a:spcAft>
                <a:tabLst>
                  <a:tab pos="571500" algn="ctr"/>
                  <a:tab pos="1905000" algn="ctr"/>
                </a:tabLst>
                <a:defRPr>
                  <a:solidFill>
                    <a:schemeClr val="tx1"/>
                  </a:solidFill>
                  <a:latin typeface="Arial"/>
                  <a:cs typeface="Arial"/>
                </a:defRPr>
              </a:lvl9pPr>
            </a:lstStyle>
            <a:p>
              <a:pPr marL="285750" indent="-285750">
                <a:lnSpc>
                  <a:spcPct val="150000"/>
                </a:lnSpc>
                <a:buFontTx/>
                <a:buChar char="-"/>
                <a:defRPr/>
              </a:pPr>
              <a:r>
                <a:rPr lang="fr-FR" sz="1400" b="1" dirty="0">
                  <a:solidFill>
                    <a:srgbClr val="0A5792"/>
                  </a:solidFill>
                  <a:latin typeface="Century Gothic"/>
                </a:rPr>
                <a:t>Entretien</a:t>
              </a:r>
            </a:p>
            <a:p>
              <a:pPr marL="285750" indent="-285750">
                <a:lnSpc>
                  <a:spcPct val="150000"/>
                </a:lnSpc>
                <a:buFontTx/>
                <a:buChar char="-"/>
                <a:defRPr/>
              </a:pPr>
              <a:r>
                <a:rPr lang="fr-FR" sz="1400" b="1" dirty="0">
                  <a:solidFill>
                    <a:srgbClr val="0A5792"/>
                  </a:solidFill>
                  <a:latin typeface="Century Gothic"/>
                </a:rPr>
                <a:t>Réparations</a:t>
              </a:r>
            </a:p>
            <a:p>
              <a:pPr marL="285750" indent="-285750">
                <a:lnSpc>
                  <a:spcPct val="150000"/>
                </a:lnSpc>
                <a:buFontTx/>
                <a:buChar char="-"/>
                <a:defRPr/>
              </a:pPr>
              <a:r>
                <a:rPr lang="fr-FR" sz="1400" b="1" dirty="0">
                  <a:solidFill>
                    <a:srgbClr val="0A5792"/>
                  </a:solidFill>
                  <a:latin typeface="Century Gothic"/>
                </a:rPr>
                <a:t>Maintenance</a:t>
              </a:r>
            </a:p>
            <a:p>
              <a:pPr marL="285750" indent="-285750">
                <a:lnSpc>
                  <a:spcPct val="150000"/>
                </a:lnSpc>
                <a:buFontTx/>
                <a:buChar char="-"/>
                <a:defRPr/>
              </a:pPr>
              <a:r>
                <a:rPr lang="fr-FR" sz="1400" b="1" dirty="0">
                  <a:solidFill>
                    <a:srgbClr val="0A5792"/>
                  </a:solidFill>
                  <a:latin typeface="Century Gothic"/>
                </a:rPr>
                <a:t>Connaissance de la mécanique, hydraulique, électricité, électronique</a:t>
              </a:r>
            </a:p>
            <a:p>
              <a:pPr marL="285750" indent="-285750">
                <a:lnSpc>
                  <a:spcPct val="150000"/>
                </a:lnSpc>
                <a:buFontTx/>
                <a:buChar char="-"/>
                <a:defRPr/>
              </a:pPr>
              <a:endParaRPr lang="fr-FR" sz="1400" b="1" dirty="0">
                <a:solidFill>
                  <a:srgbClr val="0A5792"/>
                </a:solidFill>
                <a:latin typeface="Century Gothic"/>
              </a:endParaRPr>
            </a:p>
            <a:p>
              <a:pPr marL="285750" indent="-285750">
                <a:lnSpc>
                  <a:spcPct val="150000"/>
                </a:lnSpc>
                <a:buFontTx/>
                <a:buChar char="-"/>
                <a:defRPr/>
              </a:pPr>
              <a:r>
                <a:rPr lang="fr-FR" sz="1400" b="1" dirty="0">
                  <a:solidFill>
                    <a:srgbClr val="0A5792"/>
                  </a:solidFill>
                  <a:latin typeface="Century Gothic"/>
                </a:rPr>
                <a:t>Certification Sauveteur Secouriste du Travail</a:t>
              </a:r>
            </a:p>
          </p:txBody>
        </p:sp>
        <p:sp>
          <p:nvSpPr>
            <p:cNvPr id="9" name="Text Box 6"/>
            <p:cNvSpPr txBox="1">
              <a:spLocks noChangeArrowheads="1"/>
            </p:cNvSpPr>
            <p:nvPr/>
          </p:nvSpPr>
          <p:spPr bwMode="auto">
            <a:xfrm>
              <a:off x="9550400" y="2744416"/>
              <a:ext cx="2197100" cy="337135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/>
                  <a:cs typeface="Arial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/>
                  <a:cs typeface="Arial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/>
                  <a:cs typeface="Arial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/>
                  <a:cs typeface="Arial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/>
                  <a:cs typeface="Arial"/>
                </a:defRPr>
              </a:lvl5pPr>
              <a:lvl6pPr marL="2514600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Arial"/>
                  <a:cs typeface="Arial"/>
                </a:defRPr>
              </a:lvl6pPr>
              <a:lvl7pPr marL="2971800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Arial"/>
                  <a:cs typeface="Arial"/>
                </a:defRPr>
              </a:lvl7pPr>
              <a:lvl8pPr marL="3429000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Arial"/>
                  <a:cs typeface="Arial"/>
                </a:defRPr>
              </a:lvl8pPr>
              <a:lvl9pPr marL="3886200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Arial"/>
                  <a:cs typeface="Arial"/>
                </a:defRPr>
              </a:lvl9pPr>
            </a:lstStyle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1600" b="1" dirty="0">
                <a:solidFill>
                  <a:schemeClr val="bg1"/>
                </a:solidFill>
                <a:latin typeface="Century Gothic"/>
              </a:endParaRPr>
            </a:p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2400" b="1" dirty="0">
                  <a:solidFill>
                    <a:schemeClr val="bg1"/>
                  </a:solidFill>
                  <a:latin typeface="Century Gothic"/>
                </a:rPr>
                <a:t>23 semaines au CFA</a:t>
              </a:r>
            </a:p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1600" b="1" dirty="0">
                <a:solidFill>
                  <a:schemeClr val="bg1"/>
                </a:solidFill>
                <a:latin typeface="Century Gothic"/>
              </a:endParaRPr>
            </a:p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1600" b="1" dirty="0">
                <a:solidFill>
                  <a:schemeClr val="bg1"/>
                </a:solidFill>
                <a:latin typeface="Century Gothic"/>
              </a:endParaRPr>
            </a:p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1600" b="1" dirty="0">
                <a:solidFill>
                  <a:schemeClr val="bg1"/>
                </a:solidFill>
                <a:latin typeface="Tahoma"/>
              </a:endParaRPr>
            </a:p>
          </p:txBody>
        </p:sp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2576010" y="296363"/>
              <a:ext cx="6562724" cy="385762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/>
                  <a:cs typeface="Arial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/>
                  <a:cs typeface="Arial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/>
                  <a:cs typeface="Arial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/>
                  <a:cs typeface="Arial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/>
                  <a:cs typeface="Arial"/>
                </a:defRPr>
              </a:lvl5pPr>
              <a:lvl6pPr marL="2514600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Arial"/>
                  <a:cs typeface="Arial"/>
                </a:defRPr>
              </a:lvl6pPr>
              <a:lvl7pPr marL="2971800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Arial"/>
                  <a:cs typeface="Arial"/>
                </a:defRPr>
              </a:lvl7pPr>
              <a:lvl8pPr marL="3429000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Arial"/>
                  <a:cs typeface="Arial"/>
                </a:defRPr>
              </a:lvl8pPr>
              <a:lvl9pPr marL="3886200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Arial"/>
                  <a:cs typeface="Arial"/>
                </a:defRPr>
              </a:lvl9pPr>
            </a:lstStyle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2000" b="1">
                  <a:solidFill>
                    <a:srgbClr val="0A5792"/>
                  </a:solidFill>
                  <a:latin typeface="Century Gothic"/>
                </a:rPr>
                <a:t>Formation sur 2 ans</a:t>
              </a:r>
              <a:endParaRPr lang="fr-FR" sz="1600">
                <a:latin typeface="Tahoma"/>
              </a:endParaRPr>
            </a:p>
          </p:txBody>
        </p:sp>
        <p:sp>
          <p:nvSpPr>
            <p:cNvPr id="12" name="Text Box 9"/>
            <p:cNvSpPr txBox="1">
              <a:spLocks noChangeArrowheads="1"/>
            </p:cNvSpPr>
            <p:nvPr/>
          </p:nvSpPr>
          <p:spPr bwMode="auto">
            <a:xfrm>
              <a:off x="2716211" y="5975015"/>
              <a:ext cx="6562724" cy="645531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/>
                  <a:cs typeface="Arial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/>
                  <a:cs typeface="Arial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/>
                  <a:cs typeface="Arial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/>
                  <a:cs typeface="Arial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/>
                  <a:cs typeface="Arial"/>
                </a:defRPr>
              </a:lvl5pPr>
              <a:lvl6pPr marL="2514600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Arial"/>
                  <a:cs typeface="Arial"/>
                </a:defRPr>
              </a:lvl6pPr>
              <a:lvl7pPr marL="2971800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Arial"/>
                  <a:cs typeface="Arial"/>
                </a:defRPr>
              </a:lvl7pPr>
              <a:lvl8pPr marL="3429000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Arial"/>
                  <a:cs typeface="Arial"/>
                </a:defRPr>
              </a:lvl8pPr>
              <a:lvl9pPr marL="3886200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Arial"/>
                  <a:cs typeface="Arial"/>
                </a:defRPr>
              </a:lvl9pPr>
            </a:lstStyle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500" b="1">
                <a:solidFill>
                  <a:srgbClr val="0A5792"/>
                </a:solidFill>
                <a:latin typeface="Century Gothic"/>
              </a:endParaRPr>
            </a:p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400" b="1">
                  <a:solidFill>
                    <a:srgbClr val="0A5792"/>
                  </a:solidFill>
                  <a:latin typeface="Century Gothic"/>
                </a:rPr>
                <a:t>ACCOMPAGNEMENT DU PROJET PROFESSIONNEL  ET PERSONNEL</a:t>
              </a:r>
            </a:p>
          </p:txBody>
        </p:sp>
      </p:grp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5203764" y="5570980"/>
            <a:ext cx="4809471" cy="31376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defRPr/>
            </a:pPr>
            <a:r>
              <a:rPr lang="fr-FR" sz="1200" b="1">
                <a:solidFill>
                  <a:srgbClr val="0A5792"/>
                </a:solidFill>
                <a:latin typeface="Century Gothic"/>
              </a:rPr>
              <a:t>Evaluations : Contrôle continu tout au long de la formation</a:t>
            </a:r>
          </a:p>
        </p:txBody>
      </p:sp>
      <p:sp>
        <p:nvSpPr>
          <p:cNvPr id="2" name="Rectangle 1"/>
          <p:cNvSpPr/>
          <p:nvPr/>
        </p:nvSpPr>
        <p:spPr bwMode="auto">
          <a:xfrm>
            <a:off x="5203764" y="847623"/>
            <a:ext cx="430653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400" b="1" dirty="0">
                <a:solidFill>
                  <a:srgbClr val="0A5792"/>
                </a:solidFill>
                <a:latin typeface="Century Gothic"/>
                <a:cs typeface="Arial"/>
              </a:rPr>
              <a:t>Objectifs : </a:t>
            </a:r>
            <a:endParaRPr dirty="0"/>
          </a:p>
          <a:p>
            <a:pPr>
              <a:defRPr/>
            </a:pPr>
            <a:endParaRPr lang="fr-FR" sz="1400" dirty="0"/>
          </a:p>
          <a:p>
            <a:pPr>
              <a:defRPr/>
            </a:pPr>
            <a:r>
              <a:rPr lang="fr-FR" sz="1400" b="1" dirty="0">
                <a:solidFill>
                  <a:srgbClr val="0A5792"/>
                </a:solidFill>
                <a:latin typeface="Century Gothic"/>
                <a:cs typeface="Arial"/>
              </a:rPr>
              <a:t>Maintien en bon état de fonctionnement des équipements utilisés dans l'agriculture et l'entretien des espaces verts</a:t>
            </a:r>
          </a:p>
          <a:p>
            <a:pPr>
              <a:defRPr/>
            </a:pPr>
            <a:endParaRPr lang="fr-FR" sz="1400" b="1" dirty="0">
              <a:solidFill>
                <a:srgbClr val="0A5792"/>
              </a:solidFill>
              <a:latin typeface="Century Gothic"/>
              <a:cs typeface="Arial"/>
            </a:endParaRPr>
          </a:p>
          <a:p>
            <a:pPr>
              <a:defRPr/>
            </a:pPr>
            <a:r>
              <a:rPr lang="fr-FR" sz="1400" b="1" dirty="0">
                <a:solidFill>
                  <a:srgbClr val="0A5792"/>
                </a:solidFill>
                <a:latin typeface="Century Gothic"/>
                <a:cs typeface="Arial"/>
              </a:rPr>
              <a:t>Profil :</a:t>
            </a:r>
            <a:endParaRPr dirty="0"/>
          </a:p>
          <a:p>
            <a:pPr>
              <a:defRPr/>
            </a:pPr>
            <a:r>
              <a:rPr lang="fr-FR" sz="1400" b="1" dirty="0">
                <a:solidFill>
                  <a:srgbClr val="0A5792"/>
                </a:solidFill>
                <a:latin typeface="Century Gothic"/>
                <a:cs typeface="Arial"/>
              </a:rPr>
              <a:t> - Aimer le travail manuel</a:t>
            </a:r>
            <a:endParaRPr dirty="0"/>
          </a:p>
        </p:txBody>
      </p:sp>
      <p:sp>
        <p:nvSpPr>
          <p:cNvPr id="14" name="Text Box 9"/>
          <p:cNvSpPr txBox="1">
            <a:spLocks noChangeArrowheads="1"/>
          </p:cNvSpPr>
          <p:nvPr/>
        </p:nvSpPr>
        <p:spPr bwMode="auto">
          <a:xfrm rot="891030">
            <a:off x="9826665" y="1294510"/>
            <a:ext cx="1930592" cy="586795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fr-FR" sz="500" b="1">
              <a:solidFill>
                <a:srgbClr val="0A5792"/>
              </a:solidFill>
              <a:latin typeface="Century Gothic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400" b="1">
                <a:solidFill>
                  <a:srgbClr val="0A5792"/>
                </a:solidFill>
                <a:latin typeface="Century Gothic"/>
              </a:rPr>
              <a:t>En apprentissage </a:t>
            </a:r>
          </a:p>
        </p:txBody>
      </p:sp>
    </p:spTree>
    <p:extLst>
      <p:ext uri="{BB962C8B-B14F-4D97-AF65-F5344CB8AC3E}">
        <p14:creationId xmlns:p14="http://schemas.microsoft.com/office/powerpoint/2010/main" val="1449147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680"/>
    </mc:Choice>
    <mc:Fallback xmlns="">
      <p:transition spd="slow" advTm="1068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-1068758" y="3290047"/>
            <a:ext cx="5346119" cy="3567953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 bwMode="auto">
          <a:xfrm>
            <a:off x="4277361" y="1280"/>
            <a:ext cx="791464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>
              <a:solidFill>
                <a:srgbClr val="0A5792"/>
              </a:solidFill>
            </a:endParaRPr>
          </a:p>
        </p:txBody>
      </p:sp>
      <p:sp>
        <p:nvSpPr>
          <p:cNvPr id="18" name="ZoneTexte 17"/>
          <p:cNvSpPr txBox="1"/>
          <p:nvPr/>
        </p:nvSpPr>
        <p:spPr bwMode="auto">
          <a:xfrm>
            <a:off x="150983" y="758390"/>
            <a:ext cx="412637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 sz="6000" b="1">
                <a:solidFill>
                  <a:srgbClr val="0A5792"/>
                </a:solidFill>
                <a:latin typeface="Century Gothic"/>
              </a:rPr>
              <a:t>Animateur</a:t>
            </a:r>
            <a:endParaRPr/>
          </a:p>
          <a:p>
            <a:pPr>
              <a:defRPr/>
            </a:pPr>
            <a:r>
              <a:rPr lang="fr-FR" sz="6000" b="1">
                <a:solidFill>
                  <a:srgbClr val="0A5792"/>
                </a:solidFill>
                <a:latin typeface="Century Gothic"/>
              </a:rPr>
              <a:t>Equitation</a:t>
            </a:r>
          </a:p>
        </p:txBody>
      </p:sp>
      <p:sp>
        <p:nvSpPr>
          <p:cNvPr id="20" name="ZoneTexte 19"/>
          <p:cNvSpPr txBox="1"/>
          <p:nvPr/>
        </p:nvSpPr>
        <p:spPr bwMode="auto">
          <a:xfrm>
            <a:off x="4429761" y="0"/>
            <a:ext cx="92354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 sz="2800" b="1" dirty="0">
                <a:solidFill>
                  <a:schemeClr val="bg1"/>
                </a:solidFill>
                <a:latin typeface="Century Gothic"/>
              </a:rPr>
              <a:t>Certificat professionnel (Niveau CAP) </a:t>
            </a:r>
            <a:endParaRPr dirty="0"/>
          </a:p>
          <a:p>
            <a:pPr>
              <a:defRPr/>
            </a:pPr>
            <a:r>
              <a:rPr lang="fr-FR" sz="2800" b="1" dirty="0">
                <a:solidFill>
                  <a:schemeClr val="bg1"/>
                </a:solidFill>
                <a:latin typeface="Century Gothic"/>
              </a:rPr>
              <a:t>			</a:t>
            </a:r>
          </a:p>
        </p:txBody>
      </p:sp>
      <p:sp>
        <p:nvSpPr>
          <p:cNvPr id="6" name="ZoneTexte 5"/>
          <p:cNvSpPr txBox="1"/>
          <p:nvPr/>
        </p:nvSpPr>
        <p:spPr bwMode="auto">
          <a:xfrm>
            <a:off x="4618251" y="3804332"/>
            <a:ext cx="6715760" cy="3062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 sz="2200" b="1">
                <a:solidFill>
                  <a:schemeClr val="bg1"/>
                </a:solidFill>
                <a:latin typeface="Century Gothic"/>
              </a:rPr>
              <a:t>Prérequis : </a:t>
            </a:r>
          </a:p>
          <a:p>
            <a:pPr>
              <a:defRPr/>
            </a:pPr>
            <a:endParaRPr lang="fr-FR">
              <a:solidFill>
                <a:schemeClr val="bg1"/>
              </a:solidFill>
              <a:latin typeface="Century Gothic"/>
            </a:endParaRPr>
          </a:p>
          <a:p>
            <a:pPr marL="285750" indent="-285750">
              <a:lnSpc>
                <a:spcPct val="150000"/>
              </a:lnSpc>
              <a:buFontTx/>
              <a:buChar char="-"/>
              <a:defRPr/>
            </a:pPr>
            <a:r>
              <a:rPr lang="fr-FR">
                <a:solidFill>
                  <a:schemeClr val="bg1"/>
                </a:solidFill>
                <a:latin typeface="Century Gothic"/>
              </a:rPr>
              <a:t>Être titulaire soit :</a:t>
            </a:r>
            <a:endParaRPr/>
          </a:p>
          <a:p>
            <a:pPr marL="1200150" lvl="2" indent="-285750">
              <a:lnSpc>
                <a:spcPct val="150000"/>
              </a:lnSpc>
              <a:buFontTx/>
              <a:buChar char="-"/>
              <a:defRPr/>
            </a:pPr>
            <a:r>
              <a:rPr lang="fr-FR">
                <a:solidFill>
                  <a:schemeClr val="bg1"/>
                </a:solidFill>
                <a:latin typeface="Century Gothic"/>
              </a:rPr>
              <a:t>Du Galop 3 ou 4 : formation sur 2 ans</a:t>
            </a:r>
            <a:endParaRPr/>
          </a:p>
          <a:p>
            <a:pPr marL="1200150" lvl="2" indent="-285750">
              <a:lnSpc>
                <a:spcPct val="150000"/>
              </a:lnSpc>
              <a:buFontTx/>
              <a:buChar char="-"/>
              <a:defRPr/>
            </a:pPr>
            <a:r>
              <a:rPr lang="fr-FR">
                <a:solidFill>
                  <a:schemeClr val="bg1"/>
                </a:solidFill>
                <a:latin typeface="Century Gothic"/>
              </a:rPr>
              <a:t>Du Galop 5 : formation sur 1 an</a:t>
            </a:r>
            <a:endParaRPr/>
          </a:p>
          <a:p>
            <a:pPr marL="285750" indent="-285750">
              <a:lnSpc>
                <a:spcPct val="150000"/>
              </a:lnSpc>
              <a:buFontTx/>
              <a:buChar char="-"/>
              <a:defRPr/>
            </a:pPr>
            <a:r>
              <a:rPr lang="fr-FR">
                <a:solidFill>
                  <a:schemeClr val="bg1"/>
                </a:solidFill>
                <a:latin typeface="Century Gothic"/>
              </a:rPr>
              <a:t>Etre titulaire de la licence de pratiquant de la FFE</a:t>
            </a:r>
            <a:endParaRPr/>
          </a:p>
          <a:p>
            <a:pPr marL="285750" indent="-285750">
              <a:lnSpc>
                <a:spcPct val="150000"/>
              </a:lnSpc>
              <a:buFontTx/>
              <a:buChar char="-"/>
              <a:defRPr/>
            </a:pPr>
            <a:r>
              <a:rPr lang="fr-FR">
                <a:solidFill>
                  <a:schemeClr val="bg1"/>
                </a:solidFill>
                <a:latin typeface="Century Gothic"/>
              </a:rPr>
              <a:t>Etre titulaire d’une formation secourisme</a:t>
            </a:r>
            <a:endParaRPr/>
          </a:p>
          <a:p>
            <a:pPr marL="285750" indent="-285750">
              <a:buFontTx/>
              <a:buChar char="-"/>
              <a:defRPr/>
            </a:pPr>
            <a:endParaRPr lang="fr-FR">
              <a:solidFill>
                <a:schemeClr val="bg1"/>
              </a:solidFill>
              <a:latin typeface="Century Gothic"/>
            </a:endParaRPr>
          </a:p>
        </p:txBody>
      </p:sp>
      <p:sp>
        <p:nvSpPr>
          <p:cNvPr id="7" name="ZoneTexte 6"/>
          <p:cNvSpPr txBox="1"/>
          <p:nvPr/>
        </p:nvSpPr>
        <p:spPr bwMode="auto">
          <a:xfrm>
            <a:off x="4618251" y="845773"/>
            <a:ext cx="7460537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 sz="2200" b="1" dirty="0">
                <a:solidFill>
                  <a:schemeClr val="bg1"/>
                </a:solidFill>
                <a:latin typeface="Century Gothic"/>
              </a:rPr>
              <a:t>Profil:</a:t>
            </a:r>
            <a:endParaRPr dirty="0"/>
          </a:p>
          <a:p>
            <a:pPr marL="285750" indent="-285750">
              <a:lnSpc>
                <a:spcPct val="150000"/>
              </a:lnSpc>
              <a:buFontTx/>
              <a:buChar char="-"/>
              <a:defRPr/>
            </a:pPr>
            <a:r>
              <a:rPr lang="fr-FR" dirty="0">
                <a:solidFill>
                  <a:schemeClr val="bg1"/>
                </a:solidFill>
                <a:latin typeface="Century Gothic"/>
              </a:rPr>
              <a:t>Cavalier</a:t>
            </a:r>
            <a:endParaRPr dirty="0"/>
          </a:p>
          <a:p>
            <a:pPr marL="285750" indent="-285750">
              <a:lnSpc>
                <a:spcPct val="150000"/>
              </a:lnSpc>
              <a:buFontTx/>
              <a:buChar char="-"/>
              <a:defRPr/>
            </a:pPr>
            <a:r>
              <a:rPr lang="fr-FR" dirty="0">
                <a:solidFill>
                  <a:schemeClr val="bg1"/>
                </a:solidFill>
                <a:latin typeface="Century Gothic"/>
              </a:rPr>
              <a:t>Sens de l’accueil, envie d’aller </a:t>
            </a:r>
            <a:endParaRPr dirty="0"/>
          </a:p>
          <a:p>
            <a:pPr>
              <a:lnSpc>
                <a:spcPct val="150000"/>
              </a:lnSpc>
              <a:defRPr/>
            </a:pPr>
            <a:r>
              <a:rPr lang="fr-FR" dirty="0">
                <a:solidFill>
                  <a:schemeClr val="bg1"/>
                </a:solidFill>
                <a:latin typeface="Century Gothic"/>
              </a:rPr>
              <a:t>vers les autres dont les enfants</a:t>
            </a:r>
            <a:endParaRPr dirty="0"/>
          </a:p>
          <a:p>
            <a:pPr marL="285750" indent="-285750">
              <a:lnSpc>
                <a:spcPct val="150000"/>
              </a:lnSpc>
              <a:buFontTx/>
              <a:buChar char="-"/>
              <a:defRPr/>
            </a:pPr>
            <a:r>
              <a:rPr lang="fr-FR" dirty="0">
                <a:solidFill>
                  <a:schemeClr val="bg1"/>
                </a:solidFill>
                <a:latin typeface="Century Gothic"/>
              </a:rPr>
              <a:t>Enthousiasme</a:t>
            </a:r>
            <a:endParaRPr dirty="0"/>
          </a:p>
          <a:p>
            <a:pPr marL="285750" indent="-285750">
              <a:lnSpc>
                <a:spcPct val="150000"/>
              </a:lnSpc>
              <a:buFontTx/>
              <a:buChar char="-"/>
              <a:defRPr/>
            </a:pPr>
            <a:r>
              <a:rPr lang="fr-FR" dirty="0">
                <a:solidFill>
                  <a:schemeClr val="bg1"/>
                </a:solidFill>
                <a:latin typeface="Century Gothic"/>
              </a:rPr>
              <a:t>Amour de la nature et des animaux / Goût pour le travail en plein air</a:t>
            </a:r>
          </a:p>
          <a:p>
            <a:pPr>
              <a:defRPr/>
            </a:pPr>
            <a:endParaRPr lang="fr-FR" dirty="0">
              <a:solidFill>
                <a:schemeClr val="bg1"/>
              </a:solidFill>
              <a:latin typeface="Century Gothic"/>
            </a:endParaRPr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 rot="891030">
            <a:off x="9854104" y="1332960"/>
            <a:ext cx="1930592" cy="600873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fr-FR" sz="500" b="1" dirty="0">
              <a:solidFill>
                <a:srgbClr val="0A5792"/>
              </a:solidFill>
              <a:latin typeface="Century Gothic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400" b="1" dirty="0">
                <a:solidFill>
                  <a:srgbClr val="0A5792"/>
                </a:solidFill>
                <a:latin typeface="Century Gothic"/>
              </a:rPr>
              <a:t>En apprentissage </a:t>
            </a:r>
          </a:p>
        </p:txBody>
      </p:sp>
    </p:spTree>
    <p:extLst>
      <p:ext uri="{BB962C8B-B14F-4D97-AF65-F5344CB8AC3E}">
        <p14:creationId xmlns:p14="http://schemas.microsoft.com/office/powerpoint/2010/main" val="29925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974"/>
    </mc:Choice>
    <mc:Fallback xmlns="">
      <p:transition spd="slow" advTm="10974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>
            <a:off x="4366799" y="0"/>
            <a:ext cx="640079" cy="6858000"/>
          </a:xfrm>
          <a:prstGeom prst="rect">
            <a:avLst/>
          </a:prstGeom>
          <a:solidFill>
            <a:srgbClr val="0A5792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4" name="ZoneTexte 3"/>
          <p:cNvSpPr txBox="1"/>
          <p:nvPr/>
        </p:nvSpPr>
        <p:spPr bwMode="auto">
          <a:xfrm>
            <a:off x="4366799" y="202290"/>
            <a:ext cx="615553" cy="586232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>
              <a:defRPr/>
            </a:pPr>
            <a:r>
              <a:rPr lang="fr-FR" sz="2800" b="1">
                <a:solidFill>
                  <a:schemeClr val="bg1"/>
                </a:solidFill>
                <a:latin typeface="Century Gothic"/>
              </a:rPr>
              <a:t>DESCRIPTION</a:t>
            </a:r>
          </a:p>
        </p:txBody>
      </p:sp>
      <p:grpSp>
        <p:nvGrpSpPr>
          <p:cNvPr id="5" name="Groupe 4"/>
          <p:cNvGrpSpPr/>
          <p:nvPr/>
        </p:nvGrpSpPr>
        <p:grpSpPr bwMode="auto">
          <a:xfrm>
            <a:off x="5203765" y="728084"/>
            <a:ext cx="6618549" cy="5981868"/>
            <a:chOff x="2716212" y="811212"/>
            <a:chExt cx="9031288" cy="5788750"/>
          </a:xfrm>
        </p:grpSpPr>
        <p:sp>
          <p:nvSpPr>
            <p:cNvPr id="7" name="Text Box 4"/>
            <p:cNvSpPr txBox="1">
              <a:spLocks noChangeArrowheads="1"/>
            </p:cNvSpPr>
            <p:nvPr/>
          </p:nvSpPr>
          <p:spPr bwMode="auto">
            <a:xfrm>
              <a:off x="2716212" y="3682399"/>
              <a:ext cx="6562724" cy="2197021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lIns="18000" rIns="18000"/>
            <a:lstStyle>
              <a:lvl1pPr>
                <a:tabLst>
                  <a:tab pos="571500" algn="ctr"/>
                  <a:tab pos="1905000" algn="ctr"/>
                </a:tabLst>
                <a:defRPr>
                  <a:solidFill>
                    <a:schemeClr val="tx1"/>
                  </a:solidFill>
                  <a:latin typeface="Arial"/>
                  <a:cs typeface="Arial"/>
                </a:defRPr>
              </a:lvl1pPr>
              <a:lvl2pPr marL="742950" indent="-285750">
                <a:tabLst>
                  <a:tab pos="571500" algn="ctr"/>
                  <a:tab pos="1905000" algn="ctr"/>
                </a:tabLst>
                <a:defRPr>
                  <a:solidFill>
                    <a:schemeClr val="tx1"/>
                  </a:solidFill>
                  <a:latin typeface="Arial"/>
                  <a:cs typeface="Arial"/>
                </a:defRPr>
              </a:lvl2pPr>
              <a:lvl3pPr marL="1143000" indent="-228600">
                <a:tabLst>
                  <a:tab pos="571500" algn="ctr"/>
                  <a:tab pos="1905000" algn="ctr"/>
                </a:tabLst>
                <a:defRPr>
                  <a:solidFill>
                    <a:schemeClr val="tx1"/>
                  </a:solidFill>
                  <a:latin typeface="Arial"/>
                  <a:cs typeface="Arial"/>
                </a:defRPr>
              </a:lvl3pPr>
              <a:lvl4pPr marL="1600200" indent="-228600">
                <a:tabLst>
                  <a:tab pos="571500" algn="ctr"/>
                  <a:tab pos="1905000" algn="ctr"/>
                </a:tabLst>
                <a:defRPr>
                  <a:solidFill>
                    <a:schemeClr val="tx1"/>
                  </a:solidFill>
                  <a:latin typeface="Arial"/>
                  <a:cs typeface="Arial"/>
                </a:defRPr>
              </a:lvl4pPr>
              <a:lvl5pPr marL="2057400" indent="-228600">
                <a:tabLst>
                  <a:tab pos="571500" algn="ctr"/>
                  <a:tab pos="1905000" algn="ctr"/>
                </a:tabLst>
                <a:defRPr>
                  <a:solidFill>
                    <a:schemeClr val="tx1"/>
                  </a:solidFill>
                  <a:latin typeface="Arial"/>
                  <a:cs typeface="Arial"/>
                </a:defRPr>
              </a:lvl5pPr>
              <a:lvl6pPr marL="2514600" indent="-228600">
                <a:spcBef>
                  <a:spcPts val="0"/>
                </a:spcBef>
                <a:spcAft>
                  <a:spcPts val="0"/>
                </a:spcAft>
                <a:tabLst>
                  <a:tab pos="571500" algn="ctr"/>
                  <a:tab pos="1905000" algn="ctr"/>
                </a:tabLst>
                <a:defRPr>
                  <a:solidFill>
                    <a:schemeClr val="tx1"/>
                  </a:solidFill>
                  <a:latin typeface="Arial"/>
                  <a:cs typeface="Arial"/>
                </a:defRPr>
              </a:lvl6pPr>
              <a:lvl7pPr marL="2971800" indent="-228600">
                <a:spcBef>
                  <a:spcPts val="0"/>
                </a:spcBef>
                <a:spcAft>
                  <a:spcPts val="0"/>
                </a:spcAft>
                <a:tabLst>
                  <a:tab pos="571500" algn="ctr"/>
                  <a:tab pos="1905000" algn="ctr"/>
                </a:tabLst>
                <a:defRPr>
                  <a:solidFill>
                    <a:schemeClr val="tx1"/>
                  </a:solidFill>
                  <a:latin typeface="Arial"/>
                  <a:cs typeface="Arial"/>
                </a:defRPr>
              </a:lvl7pPr>
              <a:lvl8pPr marL="3429000" indent="-228600">
                <a:spcBef>
                  <a:spcPts val="0"/>
                </a:spcBef>
                <a:spcAft>
                  <a:spcPts val="0"/>
                </a:spcAft>
                <a:tabLst>
                  <a:tab pos="571500" algn="ctr"/>
                  <a:tab pos="1905000" algn="ctr"/>
                </a:tabLst>
                <a:defRPr>
                  <a:solidFill>
                    <a:schemeClr val="tx1"/>
                  </a:solidFill>
                  <a:latin typeface="Arial"/>
                  <a:cs typeface="Arial"/>
                </a:defRPr>
              </a:lvl8pPr>
              <a:lvl9pPr marL="3886200" indent="-228600">
                <a:spcBef>
                  <a:spcPts val="0"/>
                </a:spcBef>
                <a:spcAft>
                  <a:spcPts val="0"/>
                </a:spcAft>
                <a:tabLst>
                  <a:tab pos="571500" algn="ctr"/>
                  <a:tab pos="1905000" algn="ctr"/>
                </a:tabLst>
                <a:defRPr>
                  <a:solidFill>
                    <a:schemeClr val="tx1"/>
                  </a:solidFill>
                  <a:latin typeface="Arial"/>
                  <a:cs typeface="Arial"/>
                </a:defRPr>
              </a:lvl9pPr>
            </a:lstStyle>
            <a:p>
              <a:pPr marL="285750" indent="-285750">
                <a:lnSpc>
                  <a:spcPct val="150000"/>
                </a:lnSpc>
                <a:buFontTx/>
                <a:buChar char="-"/>
                <a:defRPr/>
              </a:pPr>
              <a:r>
                <a:rPr lang="fr-FR" sz="1400" b="1">
                  <a:solidFill>
                    <a:srgbClr val="0A5792"/>
                  </a:solidFill>
                  <a:latin typeface="Century Gothic"/>
                </a:rPr>
                <a:t>Module 1 : Accueil, information et promotion</a:t>
              </a:r>
              <a:endParaRPr/>
            </a:p>
            <a:p>
              <a:pPr marL="285750" indent="-285750">
                <a:lnSpc>
                  <a:spcPct val="150000"/>
                </a:lnSpc>
                <a:buFontTx/>
                <a:buChar char="-"/>
                <a:defRPr/>
              </a:pPr>
              <a:r>
                <a:rPr lang="fr-FR" sz="1400" b="1">
                  <a:solidFill>
                    <a:srgbClr val="0A5792"/>
                  </a:solidFill>
                  <a:latin typeface="Century Gothic"/>
                </a:rPr>
                <a:t>Module 2 : Animation hors pratique sportive et intégrité des pratiquants</a:t>
              </a:r>
              <a:endParaRPr/>
            </a:p>
            <a:p>
              <a:pPr marL="285750" indent="-285750">
                <a:lnSpc>
                  <a:spcPct val="150000"/>
                </a:lnSpc>
                <a:buFontTx/>
                <a:buChar char="-"/>
                <a:defRPr/>
              </a:pPr>
              <a:r>
                <a:rPr lang="fr-FR" sz="1400" b="1">
                  <a:solidFill>
                    <a:srgbClr val="0A5792"/>
                  </a:solidFill>
                  <a:latin typeface="Century Gothic"/>
                </a:rPr>
                <a:t>Module 3 : Maîtrise des techniques équestres</a:t>
              </a:r>
              <a:endParaRPr/>
            </a:p>
            <a:p>
              <a:pPr marL="285750" indent="-285750">
                <a:lnSpc>
                  <a:spcPct val="150000"/>
                </a:lnSpc>
                <a:buFontTx/>
                <a:buChar char="-"/>
                <a:defRPr/>
              </a:pPr>
              <a:r>
                <a:rPr lang="fr-FR" sz="1400" b="1">
                  <a:solidFill>
                    <a:srgbClr val="0A5792"/>
                  </a:solidFill>
                  <a:latin typeface="Century Gothic"/>
                </a:rPr>
                <a:t>Module 4 : Connaissance du cheval</a:t>
              </a:r>
              <a:endParaRPr/>
            </a:p>
            <a:p>
              <a:pPr marL="285750" indent="-285750">
                <a:lnSpc>
                  <a:spcPct val="150000"/>
                </a:lnSpc>
                <a:buFontTx/>
                <a:buChar char="-"/>
                <a:defRPr/>
              </a:pPr>
              <a:r>
                <a:rPr lang="fr-FR" sz="1400" b="1">
                  <a:solidFill>
                    <a:srgbClr val="0A5792"/>
                  </a:solidFill>
                  <a:latin typeface="Century Gothic"/>
                </a:rPr>
                <a:t>Module 5 : Soins et entretien des équidés et des infrastructures</a:t>
              </a:r>
              <a:endParaRPr/>
            </a:p>
          </p:txBody>
        </p:sp>
        <p:sp>
          <p:nvSpPr>
            <p:cNvPr id="9" name="Text Box 6"/>
            <p:cNvSpPr txBox="1">
              <a:spLocks noChangeArrowheads="1"/>
            </p:cNvSpPr>
            <p:nvPr/>
          </p:nvSpPr>
          <p:spPr bwMode="auto">
            <a:xfrm>
              <a:off x="9550400" y="811212"/>
              <a:ext cx="2197100" cy="5304557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/>
                  <a:cs typeface="Arial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/>
                  <a:cs typeface="Arial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/>
                  <a:cs typeface="Arial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/>
                  <a:cs typeface="Arial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/>
                  <a:cs typeface="Arial"/>
                </a:defRPr>
              </a:lvl5pPr>
              <a:lvl6pPr marL="2514600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Arial"/>
                  <a:cs typeface="Arial"/>
                </a:defRPr>
              </a:lvl6pPr>
              <a:lvl7pPr marL="2971800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Arial"/>
                  <a:cs typeface="Arial"/>
                </a:defRPr>
              </a:lvl7pPr>
              <a:lvl8pPr marL="3429000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Arial"/>
                  <a:cs typeface="Arial"/>
                </a:defRPr>
              </a:lvl8pPr>
              <a:lvl9pPr marL="3886200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Arial"/>
                  <a:cs typeface="Arial"/>
                </a:defRPr>
              </a:lvl9pPr>
            </a:lstStyle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1600" b="1">
                <a:solidFill>
                  <a:schemeClr val="bg1"/>
                </a:solidFill>
                <a:latin typeface="Century Gothic"/>
              </a:endParaRPr>
            </a:p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2400" b="1">
                  <a:solidFill>
                    <a:schemeClr val="bg1"/>
                  </a:solidFill>
                  <a:latin typeface="Century Gothic"/>
                </a:rPr>
                <a:t>14 ou 28 semaines au CFA</a:t>
              </a:r>
            </a:p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1600" b="1">
                <a:solidFill>
                  <a:schemeClr val="bg1"/>
                </a:solidFill>
                <a:latin typeface="Century Gothic"/>
              </a:endParaRPr>
            </a:p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1600" b="1">
                <a:solidFill>
                  <a:schemeClr val="bg1"/>
                </a:solidFill>
                <a:latin typeface="Tahoma"/>
              </a:endParaRPr>
            </a:p>
          </p:txBody>
        </p:sp>
        <p:sp>
          <p:nvSpPr>
            <p:cNvPr id="12" name="Text Box 9"/>
            <p:cNvSpPr txBox="1">
              <a:spLocks noChangeArrowheads="1"/>
            </p:cNvSpPr>
            <p:nvPr/>
          </p:nvSpPr>
          <p:spPr bwMode="auto">
            <a:xfrm>
              <a:off x="2716213" y="5954432"/>
              <a:ext cx="6562724" cy="645531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/>
                  <a:cs typeface="Arial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/>
                  <a:cs typeface="Arial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/>
                  <a:cs typeface="Arial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/>
                  <a:cs typeface="Arial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/>
                  <a:cs typeface="Arial"/>
                </a:defRPr>
              </a:lvl5pPr>
              <a:lvl6pPr marL="2514600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Arial"/>
                  <a:cs typeface="Arial"/>
                </a:defRPr>
              </a:lvl6pPr>
              <a:lvl7pPr marL="2971800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Arial"/>
                  <a:cs typeface="Arial"/>
                </a:defRPr>
              </a:lvl7pPr>
              <a:lvl8pPr marL="3429000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Arial"/>
                  <a:cs typeface="Arial"/>
                </a:defRPr>
              </a:lvl8pPr>
              <a:lvl9pPr marL="3886200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Arial"/>
                  <a:cs typeface="Arial"/>
                </a:defRPr>
              </a:lvl9pPr>
            </a:lstStyle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500" b="1">
                <a:solidFill>
                  <a:srgbClr val="0A5792"/>
                </a:solidFill>
                <a:latin typeface="Century Gothic"/>
              </a:endParaRPr>
            </a:p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400" b="1">
                  <a:solidFill>
                    <a:srgbClr val="0A5792"/>
                  </a:solidFill>
                  <a:latin typeface="Century Gothic"/>
                </a:rPr>
                <a:t>ACCOMPAGNEMENT DU PROJET PROFESSIONNEL  ET PERSONNEL</a:t>
              </a:r>
            </a:p>
          </p:txBody>
        </p:sp>
      </p:grpSp>
      <p:pic>
        <p:nvPicPr>
          <p:cNvPr id="13" name="Image 12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-205200" y="0"/>
            <a:ext cx="4571999" cy="6858000"/>
          </a:xfrm>
          <a:prstGeom prst="rect">
            <a:avLst/>
          </a:prstGeom>
        </p:spPr>
      </p:pic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5203766" y="374469"/>
            <a:ext cx="4809471" cy="75224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>
                <a:solidFill>
                  <a:srgbClr val="0A5792"/>
                </a:solidFill>
                <a:latin typeface="Century Gothic"/>
              </a:rPr>
              <a:t>1 an ou  2 ans selon le niveau à cheval  </a:t>
            </a:r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fr-FR" sz="1600">
              <a:latin typeface="Tahoma"/>
            </a:endParaRPr>
          </a:p>
        </p:txBody>
      </p:sp>
      <p:sp>
        <p:nvSpPr>
          <p:cNvPr id="2" name="Rectangle 1"/>
          <p:cNvSpPr/>
          <p:nvPr/>
        </p:nvSpPr>
        <p:spPr bwMode="auto">
          <a:xfrm>
            <a:off x="4982352" y="1230309"/>
            <a:ext cx="5311179" cy="2354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fr-FR" sz="1400" b="1">
                <a:solidFill>
                  <a:srgbClr val="0A5792"/>
                </a:solidFill>
                <a:latin typeface="Century Gothic"/>
              </a:rPr>
              <a:t>Objectifs : </a:t>
            </a:r>
            <a:endParaRPr/>
          </a:p>
          <a:p>
            <a:pPr marL="285750" indent="-285750">
              <a:lnSpc>
                <a:spcPct val="150000"/>
              </a:lnSpc>
              <a:buFontTx/>
              <a:buChar char="-"/>
              <a:defRPr/>
            </a:pPr>
            <a:r>
              <a:rPr lang="fr-FR" sz="1400" b="1">
                <a:solidFill>
                  <a:srgbClr val="0A5792"/>
                </a:solidFill>
                <a:latin typeface="Century Gothic"/>
              </a:rPr>
              <a:t>- Assurer l’accueil des publics d’un établissement équestre</a:t>
            </a:r>
            <a:endParaRPr/>
          </a:p>
          <a:p>
            <a:pPr marL="285750" indent="-285750">
              <a:lnSpc>
                <a:spcPct val="150000"/>
              </a:lnSpc>
              <a:buFontTx/>
              <a:buChar char="-"/>
              <a:defRPr/>
            </a:pPr>
            <a:r>
              <a:rPr lang="fr-FR" sz="1400" b="1">
                <a:solidFill>
                  <a:srgbClr val="0A5792"/>
                </a:solidFill>
                <a:latin typeface="Century Gothic"/>
              </a:rPr>
              <a:t>- Participer à l’encadrement des activités équestres  (cours) jusqu’aux premiers niveaux </a:t>
            </a:r>
          </a:p>
          <a:p>
            <a:pPr marL="285750" indent="-285750">
              <a:lnSpc>
                <a:spcPct val="150000"/>
              </a:lnSpc>
              <a:buFontTx/>
              <a:buChar char="-"/>
              <a:defRPr/>
            </a:pPr>
            <a:r>
              <a:rPr lang="fr-FR" sz="1400" b="1">
                <a:solidFill>
                  <a:srgbClr val="0A5792"/>
                </a:solidFill>
                <a:latin typeface="Century Gothic"/>
              </a:rPr>
              <a:t>- Assurer l’entretien et le soin des chevaux et des infrastructures</a:t>
            </a:r>
          </a:p>
        </p:txBody>
      </p:sp>
    </p:spTree>
    <p:extLst>
      <p:ext uri="{BB962C8B-B14F-4D97-AF65-F5344CB8AC3E}">
        <p14:creationId xmlns:p14="http://schemas.microsoft.com/office/powerpoint/2010/main" val="2909862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831"/>
    </mc:Choice>
    <mc:Fallback xmlns="">
      <p:transition spd="slow" advTm="1083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1804094" y="3322195"/>
            <a:ext cx="558719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354765"/>
                </a:solidFill>
                <a:latin typeface="Eras Medium ITC" panose="020B0602030504020804" pitchFamily="34" charset="0"/>
              </a:rPr>
              <a:t>Un établissement à taille humaine</a:t>
            </a:r>
          </a:p>
          <a:p>
            <a:endParaRPr lang="fr-FR" sz="2800" b="1" dirty="0">
              <a:solidFill>
                <a:srgbClr val="354765"/>
              </a:solidFill>
              <a:latin typeface="Eras Medium ITC" panose="020B06020305040208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2000" b="1" dirty="0">
                <a:solidFill>
                  <a:srgbClr val="354765"/>
                </a:solidFill>
                <a:latin typeface="Eras Medium ITC" panose="020B0602030504020804" pitchFamily="34" charset="0"/>
              </a:rPr>
              <a:t>300 élèves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2000" b="1" dirty="0">
                <a:solidFill>
                  <a:srgbClr val="354765"/>
                </a:solidFill>
                <a:latin typeface="Eras Medium ITC" panose="020B0602030504020804" pitchFamily="34" charset="0"/>
              </a:rPr>
              <a:t>100 apprentis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2000" b="1" dirty="0">
                <a:solidFill>
                  <a:srgbClr val="354765"/>
                </a:solidFill>
                <a:latin typeface="Eras Medium ITC" panose="020B0602030504020804" pitchFamily="34" charset="0"/>
              </a:rPr>
              <a:t>220 internes</a:t>
            </a:r>
            <a:endParaRPr lang="fr-FR" sz="2800" b="1" dirty="0">
              <a:solidFill>
                <a:srgbClr val="354765"/>
              </a:solidFill>
              <a:latin typeface="Eras Medium ITC" panose="020B06020305040208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841681" y="884141"/>
            <a:ext cx="530726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800" b="1" dirty="0">
                <a:solidFill>
                  <a:srgbClr val="354765"/>
                </a:solidFill>
                <a:latin typeface="Eras Medium ITC" panose="020B0602030504020804" pitchFamily="34" charset="0"/>
              </a:rPr>
              <a:t>Agricampus Castelnaudary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b="1" dirty="0">
              <a:solidFill>
                <a:srgbClr val="354765"/>
              </a:solidFill>
              <a:latin typeface="Eras Medium ITC" panose="020B06020305040208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b="1" dirty="0">
                <a:solidFill>
                  <a:srgbClr val="354765"/>
                </a:solidFill>
                <a:latin typeface="Eras Medium ITC" panose="020B0602030504020804" pitchFamily="34" charset="0"/>
              </a:rPr>
              <a:t>Un lycée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b="1" dirty="0">
                <a:solidFill>
                  <a:srgbClr val="354765"/>
                </a:solidFill>
                <a:latin typeface="Eras Medium ITC" panose="020B0602030504020804" pitchFamily="34" charset="0"/>
              </a:rPr>
              <a:t>Un CFA – CFPPA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b="1" dirty="0">
                <a:solidFill>
                  <a:srgbClr val="354765"/>
                </a:solidFill>
                <a:latin typeface="Eras Medium ITC" panose="020B0602030504020804" pitchFamily="34" charset="0"/>
              </a:rPr>
              <a:t>Une exploitation agricole 190 ha SAU </a:t>
            </a:r>
          </a:p>
          <a:p>
            <a:pPr marL="442913" lvl="1" indent="-174625"/>
            <a:r>
              <a:rPr lang="fr-FR" sz="2000" b="1" dirty="0">
                <a:solidFill>
                  <a:srgbClr val="354765"/>
                </a:solidFill>
                <a:latin typeface="Eras Medium ITC" panose="020B0602030504020804" pitchFamily="34" charset="0"/>
              </a:rPr>
              <a:t>en polyculture élevage</a:t>
            </a:r>
            <a:endParaRPr lang="fr-FR" b="1" dirty="0">
              <a:solidFill>
                <a:srgbClr val="354765"/>
              </a:solidFill>
              <a:latin typeface="Eras Medium ITC" panose="020B0602030504020804" pitchFamily="34" charset="0"/>
            </a:endParaRPr>
          </a:p>
        </p:txBody>
      </p:sp>
      <p:pic>
        <p:nvPicPr>
          <p:cNvPr id="10" name="Espace réservé du contenu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6511" y="1131535"/>
            <a:ext cx="4949952" cy="1987296"/>
          </a:xfr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2439" y="3118831"/>
            <a:ext cx="3755890" cy="2506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4702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177"/>
    </mc:Choice>
    <mc:Fallback xmlns="">
      <p:transition spd="slow" advTm="8177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0" y="0"/>
            <a:ext cx="3034145" cy="6858000"/>
          </a:xfrm>
          <a:prstGeom prst="rect">
            <a:avLst/>
          </a:prstGeom>
          <a:gradFill>
            <a:gsLst>
              <a:gs pos="0">
                <a:srgbClr val="0A5792">
                  <a:shade val="30000"/>
                  <a:satMod val="115000"/>
                </a:srgbClr>
              </a:gs>
              <a:gs pos="50000">
                <a:srgbClr val="0A5792">
                  <a:shade val="67500"/>
                  <a:satMod val="115000"/>
                </a:srgbClr>
              </a:gs>
              <a:gs pos="100000">
                <a:srgbClr val="0A5792">
                  <a:shade val="100000"/>
                  <a:satMod val="115000"/>
                </a:srgb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202574" y="1604356"/>
            <a:ext cx="4865716" cy="3649287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289445" y="5521454"/>
            <a:ext cx="1643572" cy="1068734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 bwMode="auto">
          <a:xfrm>
            <a:off x="3756944" y="296115"/>
            <a:ext cx="84350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 sz="5400">
                <a:solidFill>
                  <a:srgbClr val="0A5792"/>
                </a:solidFill>
                <a:latin typeface="Century Gothic"/>
              </a:rPr>
              <a:t>Nos points forts</a:t>
            </a:r>
            <a:endParaRPr/>
          </a:p>
        </p:txBody>
      </p:sp>
      <p:sp>
        <p:nvSpPr>
          <p:cNvPr id="10" name="Rectangle 9"/>
          <p:cNvSpPr/>
          <p:nvPr/>
        </p:nvSpPr>
        <p:spPr bwMode="auto">
          <a:xfrm>
            <a:off x="4693920" y="5754037"/>
            <a:ext cx="6556786" cy="836151"/>
          </a:xfrm>
          <a:prstGeom prst="rect">
            <a:avLst/>
          </a:prstGeom>
          <a:solidFill>
            <a:srgbClr val="0A57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1" name="ZoneTexte 10"/>
          <p:cNvSpPr txBox="1"/>
          <p:nvPr/>
        </p:nvSpPr>
        <p:spPr bwMode="auto">
          <a:xfrm>
            <a:off x="4798423" y="5874022"/>
            <a:ext cx="64522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FR" sz="2000" b="1">
                <a:solidFill>
                  <a:schemeClr val="bg1"/>
                </a:solidFill>
              </a:rPr>
              <a:t>Agriculture – Paysage – Equitation – Agroéquipement - Agroalimentaire</a:t>
            </a:r>
          </a:p>
        </p:txBody>
      </p:sp>
      <p:sp>
        <p:nvSpPr>
          <p:cNvPr id="2" name="Rectangle 1"/>
          <p:cNvSpPr/>
          <p:nvPr/>
        </p:nvSpPr>
        <p:spPr bwMode="auto">
          <a:xfrm>
            <a:off x="6334379" y="1666208"/>
            <a:ext cx="5436280" cy="352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95000"/>
              </a:lnSpc>
              <a:spcAft>
                <a:spcPts val="1413"/>
              </a:spcAft>
              <a:buSzPct val="45000"/>
              <a:buFontTx/>
              <a:buChar char="-"/>
              <a:defRPr/>
            </a:pPr>
            <a:r>
              <a:rPr lang="fr-FR" sz="2200" dirty="0">
                <a:solidFill>
                  <a:srgbClr val="0A5792"/>
                </a:solidFill>
                <a:latin typeface="Century Gothic"/>
              </a:rPr>
              <a:t>Une petite équipe de formateurs spécialisés et professionnels</a:t>
            </a:r>
            <a:endParaRPr dirty="0"/>
          </a:p>
          <a:p>
            <a:pPr marL="171450" indent="-171450">
              <a:lnSpc>
                <a:spcPct val="95000"/>
              </a:lnSpc>
              <a:spcAft>
                <a:spcPts val="1413"/>
              </a:spcAft>
              <a:buSzPct val="45000"/>
              <a:buFontTx/>
              <a:buChar char="-"/>
              <a:defRPr/>
            </a:pPr>
            <a:r>
              <a:rPr lang="fr-FR" sz="2200" dirty="0">
                <a:solidFill>
                  <a:srgbClr val="0A5792"/>
                </a:solidFill>
                <a:latin typeface="Century Gothic"/>
              </a:rPr>
              <a:t>Un centre de formation familial : 100 apprentis/an</a:t>
            </a:r>
            <a:endParaRPr dirty="0"/>
          </a:p>
          <a:p>
            <a:pPr marL="171450" indent="-171450">
              <a:lnSpc>
                <a:spcPct val="95000"/>
              </a:lnSpc>
              <a:spcAft>
                <a:spcPts val="1413"/>
              </a:spcAft>
              <a:buSzPct val="45000"/>
              <a:buFontTx/>
              <a:buChar char="-"/>
              <a:defRPr/>
            </a:pPr>
            <a:r>
              <a:rPr lang="fr-FR" sz="2200" dirty="0">
                <a:solidFill>
                  <a:srgbClr val="0A5792"/>
                </a:solidFill>
                <a:latin typeface="Century Gothic"/>
              </a:rPr>
              <a:t>Un parcours de formation individualisé</a:t>
            </a:r>
            <a:endParaRPr dirty="0"/>
          </a:p>
          <a:p>
            <a:pPr marL="171450" indent="-171450">
              <a:lnSpc>
                <a:spcPct val="95000"/>
              </a:lnSpc>
              <a:spcAft>
                <a:spcPts val="1413"/>
              </a:spcAft>
              <a:buSzPct val="45000"/>
              <a:buFontTx/>
              <a:buChar char="-"/>
              <a:defRPr/>
            </a:pPr>
            <a:r>
              <a:rPr lang="fr-FR" sz="2200" dirty="0">
                <a:solidFill>
                  <a:srgbClr val="0A5792"/>
                </a:solidFill>
                <a:latin typeface="Century Gothic"/>
              </a:rPr>
              <a:t>Un accompagnement à la recherche de contrat d’apprentissage</a:t>
            </a:r>
          </a:p>
        </p:txBody>
      </p:sp>
    </p:spTree>
    <p:extLst>
      <p:ext uri="{BB962C8B-B14F-4D97-AF65-F5344CB8AC3E}">
        <p14:creationId xmlns:p14="http://schemas.microsoft.com/office/powerpoint/2010/main" val="2624271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370"/>
    </mc:Choice>
    <mc:Fallback xmlns="">
      <p:transition spd="slow" advTm="7370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4"/>
          <p:cNvSpPr>
            <a:spLocks noChangeArrowheads="1"/>
          </p:cNvSpPr>
          <p:nvPr/>
        </p:nvSpPr>
        <p:spPr bwMode="auto">
          <a:xfrm>
            <a:off x="1524001" y="-11113"/>
            <a:ext cx="9072563" cy="765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639763" indent="-246063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indent="-246063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187450" indent="-20955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1462088" indent="-20955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1919288"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376488"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2833688"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290888"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fr-FR" altLang="fr-FR" sz="3300" b="1" dirty="0">
              <a:solidFill>
                <a:srgbClr val="000066"/>
              </a:solidFill>
              <a:latin typeface="Arial" panose="020B0604020202020204" pitchFamily="34" charset="0"/>
            </a:endParaRPr>
          </a:p>
        </p:txBody>
      </p:sp>
      <p:sp>
        <p:nvSpPr>
          <p:cNvPr id="22531" name="AutoShape 36"/>
          <p:cNvSpPr>
            <a:spLocks noChangeAspect="1" noChangeArrowheads="1"/>
          </p:cNvSpPr>
          <p:nvPr/>
        </p:nvSpPr>
        <p:spPr bwMode="auto">
          <a:xfrm>
            <a:off x="2325688" y="1484313"/>
            <a:ext cx="7874000" cy="562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/>
            <a:endParaRPr lang="fr-FR" altLang="fr-FR"/>
          </a:p>
        </p:txBody>
      </p:sp>
      <p:sp>
        <p:nvSpPr>
          <p:cNvPr id="22532" name="Text Box 45"/>
          <p:cNvSpPr txBox="1">
            <a:spLocks noChangeArrowheads="1"/>
          </p:cNvSpPr>
          <p:nvPr/>
        </p:nvSpPr>
        <p:spPr bwMode="auto">
          <a:xfrm>
            <a:off x="5711032" y="5931785"/>
            <a:ext cx="1518444" cy="665568"/>
          </a:xfrm>
          <a:prstGeom prst="rect">
            <a:avLst/>
          </a:prstGeom>
          <a:solidFill>
            <a:srgbClr val="04939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67666" tIns="33833" rIns="67666" bIns="33833"/>
          <a:lstStyle>
            <a:lvl1pPr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/>
            <a:r>
              <a:rPr lang="fr-FR" altLang="zh-TW" sz="1800" b="1" dirty="0">
                <a:solidFill>
                  <a:srgbClr val="00004C"/>
                </a:solidFill>
                <a:latin typeface="Arial" panose="020B0604020202020204" pitchFamily="34" charset="0"/>
              </a:rPr>
              <a:t>4</a:t>
            </a:r>
            <a:r>
              <a:rPr lang="fr-FR" altLang="zh-TW" sz="1800" b="1" baseline="30000" dirty="0">
                <a:solidFill>
                  <a:srgbClr val="00004C"/>
                </a:solidFill>
                <a:latin typeface="Arial" panose="020B0604020202020204" pitchFamily="34" charset="0"/>
              </a:rPr>
              <a:t>ème</a:t>
            </a:r>
            <a:r>
              <a:rPr lang="fr-FR" altLang="zh-TW" sz="1800" b="1" dirty="0">
                <a:solidFill>
                  <a:srgbClr val="00004C"/>
                </a:solidFill>
                <a:latin typeface="Arial" panose="020B0604020202020204" pitchFamily="34" charset="0"/>
              </a:rPr>
              <a:t> 3</a:t>
            </a:r>
            <a:r>
              <a:rPr lang="fr-FR" altLang="zh-TW" sz="1800" b="1" baseline="30000" dirty="0">
                <a:solidFill>
                  <a:srgbClr val="00004C"/>
                </a:solidFill>
                <a:latin typeface="Arial" panose="020B0604020202020204" pitchFamily="34" charset="0"/>
              </a:rPr>
              <a:t>ème</a:t>
            </a:r>
            <a:endParaRPr lang="fr-FR" altLang="zh-TW" sz="1800" b="1" dirty="0">
              <a:solidFill>
                <a:srgbClr val="00004C"/>
              </a:solidFill>
              <a:latin typeface="Arial" panose="020B0604020202020204" pitchFamily="34" charset="0"/>
            </a:endParaRPr>
          </a:p>
        </p:txBody>
      </p:sp>
      <p:sp>
        <p:nvSpPr>
          <p:cNvPr id="22533" name="Line 46"/>
          <p:cNvSpPr>
            <a:spLocks noChangeShapeType="1"/>
          </p:cNvSpPr>
          <p:nvPr/>
        </p:nvSpPr>
        <p:spPr bwMode="auto">
          <a:xfrm flipV="1">
            <a:off x="6389688" y="5049390"/>
            <a:ext cx="0" cy="61595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grpSp>
        <p:nvGrpSpPr>
          <p:cNvPr id="22534" name="Group 74"/>
          <p:cNvGrpSpPr>
            <a:grpSpLocks/>
          </p:cNvGrpSpPr>
          <p:nvPr/>
        </p:nvGrpSpPr>
        <p:grpSpPr bwMode="auto">
          <a:xfrm>
            <a:off x="1396230" y="1243037"/>
            <a:ext cx="9506577" cy="3469438"/>
            <a:chOff x="703" y="687"/>
            <a:chExt cx="5009" cy="2205"/>
          </a:xfrm>
        </p:grpSpPr>
        <p:sp>
          <p:nvSpPr>
            <p:cNvPr id="22543" name="Line 39"/>
            <p:cNvSpPr>
              <a:spLocks noChangeShapeType="1"/>
            </p:cNvSpPr>
            <p:nvPr/>
          </p:nvSpPr>
          <p:spPr bwMode="auto">
            <a:xfrm flipH="1" flipV="1">
              <a:off x="1154" y="1472"/>
              <a:ext cx="5" cy="65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2544" name="Text Box 40"/>
            <p:cNvSpPr txBox="1">
              <a:spLocks noChangeArrowheads="1"/>
            </p:cNvSpPr>
            <p:nvPr/>
          </p:nvSpPr>
          <p:spPr bwMode="auto">
            <a:xfrm>
              <a:off x="703" y="1093"/>
              <a:ext cx="855" cy="297"/>
            </a:xfrm>
            <a:prstGeom prst="rect">
              <a:avLst/>
            </a:prstGeom>
            <a:solidFill>
              <a:srgbClr val="04939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67666" tIns="33833" rIns="67666" bIns="33833"/>
            <a:lstStyle>
              <a:lvl1pPr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/>
              <a:r>
                <a:rPr lang="fr-FR" altLang="zh-TW" sz="1800" b="1" dirty="0">
                  <a:solidFill>
                    <a:srgbClr val="00004C"/>
                  </a:solidFill>
                  <a:latin typeface="Arial" panose="020B0604020202020204" pitchFamily="34" charset="0"/>
                </a:rPr>
                <a:t>1</a:t>
              </a:r>
              <a:r>
                <a:rPr lang="fr-FR" altLang="zh-TW" sz="1800" b="1" baseline="30000" dirty="0">
                  <a:solidFill>
                    <a:srgbClr val="00004C"/>
                  </a:solidFill>
                  <a:latin typeface="Arial" panose="020B0604020202020204" pitchFamily="34" charset="0"/>
                </a:rPr>
                <a:t>ère</a:t>
              </a:r>
              <a:r>
                <a:rPr lang="fr-FR" altLang="zh-TW" sz="1800" b="1" dirty="0">
                  <a:solidFill>
                    <a:srgbClr val="00004C"/>
                  </a:solidFill>
                  <a:latin typeface="Arial" panose="020B0604020202020204" pitchFamily="34" charset="0"/>
                </a:rPr>
                <a:t>  AE</a:t>
              </a:r>
              <a:endParaRPr lang="fr-FR" altLang="fr-FR" sz="1800" b="1" dirty="0">
                <a:solidFill>
                  <a:srgbClr val="00004C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2545" name="Text Box 41"/>
            <p:cNvSpPr txBox="1">
              <a:spLocks noChangeArrowheads="1"/>
            </p:cNvSpPr>
            <p:nvPr/>
          </p:nvSpPr>
          <p:spPr bwMode="auto">
            <a:xfrm>
              <a:off x="709" y="2190"/>
              <a:ext cx="450" cy="400"/>
            </a:xfrm>
            <a:prstGeom prst="rect">
              <a:avLst/>
            </a:prstGeom>
            <a:solidFill>
              <a:srgbClr val="04939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67666" tIns="33833" rIns="67666" bIns="33833"/>
            <a:lstStyle>
              <a:lvl1pPr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/>
              <a:r>
                <a:rPr lang="fr-FR" altLang="zh-TW" sz="1800" b="1" dirty="0">
                  <a:solidFill>
                    <a:srgbClr val="00004C"/>
                  </a:solidFill>
                  <a:latin typeface="Arial" panose="020B0604020202020204" pitchFamily="34" charset="0"/>
                </a:rPr>
                <a:t>2</a:t>
              </a:r>
              <a:r>
                <a:rPr lang="fr-FR" altLang="zh-TW" sz="1800" b="1" baseline="30000" dirty="0">
                  <a:solidFill>
                    <a:srgbClr val="00004C"/>
                  </a:solidFill>
                  <a:latin typeface="Arial" panose="020B0604020202020204" pitchFamily="34" charset="0"/>
                </a:rPr>
                <a:t>nde</a:t>
              </a:r>
              <a:r>
                <a:rPr lang="fr-FR" altLang="zh-TW" sz="1800" b="1" dirty="0">
                  <a:solidFill>
                    <a:srgbClr val="00004C"/>
                  </a:solidFill>
                  <a:latin typeface="Arial" panose="020B0604020202020204" pitchFamily="34" charset="0"/>
                </a:rPr>
                <a:t>  AE</a:t>
              </a:r>
              <a:endParaRPr lang="fr-FR" altLang="fr-FR" sz="1800" b="1" dirty="0">
                <a:solidFill>
                  <a:srgbClr val="00004C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2546" name="Text Box 42"/>
            <p:cNvSpPr txBox="1">
              <a:spLocks noChangeArrowheads="1"/>
            </p:cNvSpPr>
            <p:nvPr/>
          </p:nvSpPr>
          <p:spPr bwMode="auto">
            <a:xfrm>
              <a:off x="703" y="714"/>
              <a:ext cx="855" cy="297"/>
            </a:xfrm>
            <a:prstGeom prst="rect">
              <a:avLst/>
            </a:prstGeom>
            <a:solidFill>
              <a:srgbClr val="04939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67666" tIns="33833" rIns="67666" bIns="33833"/>
            <a:lstStyle>
              <a:lvl1pPr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/>
              <a:r>
                <a:rPr lang="fr-FR" altLang="zh-TW" sz="1800" b="1" dirty="0" err="1">
                  <a:solidFill>
                    <a:srgbClr val="00004C"/>
                  </a:solidFill>
                  <a:latin typeface="Arial" panose="020B0604020202020204" pitchFamily="34" charset="0"/>
                </a:rPr>
                <a:t>Term</a:t>
              </a:r>
              <a:r>
                <a:rPr lang="fr-FR" altLang="zh-TW" sz="1800" b="1" dirty="0">
                  <a:solidFill>
                    <a:srgbClr val="00004C"/>
                  </a:solidFill>
                  <a:latin typeface="Arial" panose="020B0604020202020204" pitchFamily="34" charset="0"/>
                </a:rPr>
                <a:t> AE</a:t>
              </a:r>
              <a:endParaRPr lang="fr-FR" altLang="fr-FR" sz="1800" b="1" dirty="0">
                <a:solidFill>
                  <a:srgbClr val="00004C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2547" name="Line 43"/>
            <p:cNvSpPr>
              <a:spLocks noChangeShapeType="1"/>
            </p:cNvSpPr>
            <p:nvPr/>
          </p:nvSpPr>
          <p:spPr bwMode="auto">
            <a:xfrm flipV="1">
              <a:off x="5247" y="2653"/>
              <a:ext cx="0" cy="233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2548" name="Line 48"/>
            <p:cNvSpPr>
              <a:spLocks noChangeShapeType="1"/>
            </p:cNvSpPr>
            <p:nvPr/>
          </p:nvSpPr>
          <p:spPr bwMode="auto">
            <a:xfrm flipH="1" flipV="1">
              <a:off x="5247" y="1478"/>
              <a:ext cx="11" cy="633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2549" name="Text Box 49"/>
            <p:cNvSpPr txBox="1">
              <a:spLocks noChangeArrowheads="1"/>
            </p:cNvSpPr>
            <p:nvPr/>
          </p:nvSpPr>
          <p:spPr bwMode="auto">
            <a:xfrm>
              <a:off x="4802" y="1055"/>
              <a:ext cx="855" cy="297"/>
            </a:xfrm>
            <a:prstGeom prst="rect">
              <a:avLst/>
            </a:prstGeom>
            <a:solidFill>
              <a:srgbClr val="04939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67666" tIns="33833" rIns="67666" bIns="33833"/>
            <a:lstStyle>
              <a:lvl1pPr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/>
              <a:r>
                <a:rPr lang="fr-FR" altLang="zh-TW" sz="1800" b="1" dirty="0">
                  <a:solidFill>
                    <a:srgbClr val="00004C"/>
                  </a:solidFill>
                  <a:latin typeface="Arial" panose="020B0604020202020204" pitchFamily="34" charset="0"/>
                </a:rPr>
                <a:t>1</a:t>
              </a:r>
              <a:r>
                <a:rPr lang="fr-FR" altLang="zh-TW" sz="1800" b="1" baseline="30000" dirty="0">
                  <a:solidFill>
                    <a:srgbClr val="00004C"/>
                  </a:solidFill>
                  <a:latin typeface="Arial" panose="020B0604020202020204" pitchFamily="34" charset="0"/>
                </a:rPr>
                <a:t>ère</a:t>
              </a:r>
              <a:r>
                <a:rPr lang="fr-FR" altLang="zh-TW" sz="1800" b="1" dirty="0">
                  <a:solidFill>
                    <a:srgbClr val="00004C"/>
                  </a:solidFill>
                  <a:latin typeface="Arial" panose="020B0604020202020204" pitchFamily="34" charset="0"/>
                </a:rPr>
                <a:t>  AP</a:t>
              </a:r>
              <a:endParaRPr lang="fr-FR" altLang="fr-FR" sz="1800" b="1" dirty="0">
                <a:solidFill>
                  <a:srgbClr val="00004C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2550" name="Text Box 50"/>
            <p:cNvSpPr txBox="1">
              <a:spLocks noChangeArrowheads="1"/>
            </p:cNvSpPr>
            <p:nvPr/>
          </p:nvSpPr>
          <p:spPr bwMode="auto">
            <a:xfrm>
              <a:off x="4816" y="2202"/>
              <a:ext cx="896" cy="296"/>
            </a:xfrm>
            <a:prstGeom prst="rect">
              <a:avLst/>
            </a:prstGeom>
            <a:solidFill>
              <a:srgbClr val="04939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67666" tIns="33833" rIns="67666" bIns="33833"/>
            <a:lstStyle>
              <a:lvl1pPr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/>
              <a:r>
                <a:rPr lang="fr-FR" altLang="zh-TW" sz="1800" b="1" dirty="0">
                  <a:solidFill>
                    <a:srgbClr val="00004C"/>
                  </a:solidFill>
                  <a:latin typeface="Arial" panose="020B0604020202020204" pitchFamily="34" charset="0"/>
                </a:rPr>
                <a:t>2</a:t>
              </a:r>
              <a:r>
                <a:rPr lang="fr-FR" altLang="zh-TW" sz="1800" b="1" baseline="30000" dirty="0">
                  <a:solidFill>
                    <a:srgbClr val="00004C"/>
                  </a:solidFill>
                  <a:latin typeface="Arial" panose="020B0604020202020204" pitchFamily="34" charset="0"/>
                </a:rPr>
                <a:t>nde</a:t>
              </a:r>
              <a:r>
                <a:rPr lang="fr-FR" altLang="zh-TW" sz="1800" b="1" dirty="0">
                  <a:solidFill>
                    <a:srgbClr val="00004C"/>
                  </a:solidFill>
                  <a:latin typeface="Arial" panose="020B0604020202020204" pitchFamily="34" charset="0"/>
                </a:rPr>
                <a:t>  NJPF</a:t>
              </a:r>
              <a:endParaRPr lang="fr-FR" altLang="fr-FR" sz="1800" b="1" dirty="0">
                <a:solidFill>
                  <a:srgbClr val="00004C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2551" name="Text Box 51"/>
            <p:cNvSpPr txBox="1">
              <a:spLocks noChangeArrowheads="1"/>
            </p:cNvSpPr>
            <p:nvPr/>
          </p:nvSpPr>
          <p:spPr bwMode="auto">
            <a:xfrm>
              <a:off x="4802" y="714"/>
              <a:ext cx="855" cy="297"/>
            </a:xfrm>
            <a:prstGeom prst="rect">
              <a:avLst/>
            </a:prstGeom>
            <a:solidFill>
              <a:srgbClr val="04939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67666" tIns="33833" rIns="67666" bIns="33833"/>
            <a:lstStyle>
              <a:lvl1pPr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/>
              <a:r>
                <a:rPr lang="fr-FR" altLang="zh-TW" sz="1800" b="1" dirty="0" err="1">
                  <a:solidFill>
                    <a:srgbClr val="00004C"/>
                  </a:solidFill>
                  <a:latin typeface="Arial" panose="020B0604020202020204" pitchFamily="34" charset="0"/>
                </a:rPr>
                <a:t>Term</a:t>
              </a:r>
              <a:r>
                <a:rPr lang="fr-FR" altLang="zh-TW" sz="1800" b="1" dirty="0">
                  <a:solidFill>
                    <a:srgbClr val="00004C"/>
                  </a:solidFill>
                  <a:latin typeface="Arial" panose="020B0604020202020204" pitchFamily="34" charset="0"/>
                </a:rPr>
                <a:t> AP</a:t>
              </a:r>
              <a:endParaRPr lang="fr-FR" altLang="fr-FR" sz="1800" b="1" dirty="0">
                <a:solidFill>
                  <a:srgbClr val="00004C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2552" name="Line 52"/>
            <p:cNvSpPr>
              <a:spLocks noChangeShapeType="1"/>
            </p:cNvSpPr>
            <p:nvPr/>
          </p:nvSpPr>
          <p:spPr bwMode="auto">
            <a:xfrm flipH="1" flipV="1">
              <a:off x="2533" y="1474"/>
              <a:ext cx="6" cy="63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2553" name="Text Box 53"/>
            <p:cNvSpPr txBox="1">
              <a:spLocks noChangeArrowheads="1"/>
            </p:cNvSpPr>
            <p:nvPr/>
          </p:nvSpPr>
          <p:spPr bwMode="auto">
            <a:xfrm>
              <a:off x="3541" y="1091"/>
              <a:ext cx="980" cy="296"/>
            </a:xfrm>
            <a:prstGeom prst="rect">
              <a:avLst/>
            </a:prstGeom>
            <a:solidFill>
              <a:srgbClr val="04939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67666" tIns="33833" rIns="67666" bIns="33833"/>
            <a:lstStyle>
              <a:lvl1pPr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/>
              <a:r>
                <a:rPr lang="fr-FR" altLang="zh-TW" sz="1800" b="1" dirty="0">
                  <a:solidFill>
                    <a:srgbClr val="00004C"/>
                  </a:solidFill>
                  <a:latin typeface="Arial" panose="020B0604020202020204" pitchFamily="34" charset="0"/>
                </a:rPr>
                <a:t>1</a:t>
              </a:r>
              <a:r>
                <a:rPr lang="fr-FR" altLang="zh-TW" sz="1800" b="1" baseline="30000" dirty="0">
                  <a:solidFill>
                    <a:srgbClr val="00004C"/>
                  </a:solidFill>
                  <a:latin typeface="Arial" panose="020B0604020202020204" pitchFamily="34" charset="0"/>
                </a:rPr>
                <a:t>ère</a:t>
              </a:r>
              <a:r>
                <a:rPr lang="fr-FR" altLang="zh-TW" sz="1800" b="1" dirty="0">
                  <a:solidFill>
                    <a:srgbClr val="00004C"/>
                  </a:solidFill>
                  <a:latin typeface="Arial" panose="020B0604020202020204" pitchFamily="34" charset="0"/>
                </a:rPr>
                <a:t>  CGEH</a:t>
              </a:r>
              <a:endParaRPr lang="fr-FR" altLang="fr-FR" sz="1800" b="1" dirty="0">
                <a:solidFill>
                  <a:srgbClr val="00004C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2554" name="Text Box 54"/>
            <p:cNvSpPr txBox="1">
              <a:spLocks noChangeArrowheads="1"/>
            </p:cNvSpPr>
            <p:nvPr/>
          </p:nvSpPr>
          <p:spPr bwMode="auto">
            <a:xfrm>
              <a:off x="3541" y="2171"/>
              <a:ext cx="303" cy="439"/>
            </a:xfrm>
            <a:prstGeom prst="rect">
              <a:avLst/>
            </a:prstGeom>
            <a:solidFill>
              <a:srgbClr val="04939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67666" tIns="33833" rIns="67666" bIns="33833"/>
            <a:lstStyle>
              <a:lvl1pPr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/>
              <a:r>
                <a:rPr lang="fr-FR" altLang="zh-TW" sz="1800" b="1" dirty="0">
                  <a:solidFill>
                    <a:srgbClr val="00004C"/>
                  </a:solidFill>
                  <a:latin typeface="Arial" panose="020B0604020202020204" pitchFamily="34" charset="0"/>
                </a:rPr>
                <a:t>2</a:t>
              </a:r>
              <a:r>
                <a:rPr lang="fr-FR" altLang="zh-TW" sz="1800" b="1" baseline="30000" dirty="0">
                  <a:solidFill>
                    <a:srgbClr val="00004C"/>
                  </a:solidFill>
                  <a:latin typeface="Arial" panose="020B0604020202020204" pitchFamily="34" charset="0"/>
                </a:rPr>
                <a:t>nde</a:t>
              </a:r>
              <a:r>
                <a:rPr lang="fr-FR" altLang="zh-TW" sz="1800" b="1" dirty="0">
                  <a:solidFill>
                    <a:srgbClr val="00004C"/>
                  </a:solidFill>
                  <a:latin typeface="Arial" panose="020B0604020202020204" pitchFamily="34" charset="0"/>
                </a:rPr>
                <a:t>   AH</a:t>
              </a:r>
              <a:endParaRPr lang="fr-FR" altLang="fr-FR" sz="1800" b="1" dirty="0">
                <a:solidFill>
                  <a:srgbClr val="00004C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2555" name="Text Box 55"/>
            <p:cNvSpPr txBox="1">
              <a:spLocks noChangeArrowheads="1"/>
            </p:cNvSpPr>
            <p:nvPr/>
          </p:nvSpPr>
          <p:spPr bwMode="auto">
            <a:xfrm>
              <a:off x="3534" y="714"/>
              <a:ext cx="982" cy="296"/>
            </a:xfrm>
            <a:prstGeom prst="rect">
              <a:avLst/>
            </a:prstGeom>
            <a:solidFill>
              <a:srgbClr val="04939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67666" tIns="33833" rIns="67666" bIns="33833"/>
            <a:lstStyle>
              <a:lvl1pPr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/>
              <a:r>
                <a:rPr lang="fr-FR" altLang="zh-TW" sz="1800" b="1" dirty="0" err="1">
                  <a:solidFill>
                    <a:srgbClr val="00004C"/>
                  </a:solidFill>
                  <a:latin typeface="Arial" panose="020B0604020202020204" pitchFamily="34" charset="0"/>
                </a:rPr>
                <a:t>Term</a:t>
              </a:r>
              <a:r>
                <a:rPr lang="fr-FR" altLang="zh-TW" sz="1800" b="1" dirty="0">
                  <a:solidFill>
                    <a:srgbClr val="00004C"/>
                  </a:solidFill>
                  <a:latin typeface="Arial" panose="020B0604020202020204" pitchFamily="34" charset="0"/>
                </a:rPr>
                <a:t> CGEH</a:t>
              </a:r>
              <a:endParaRPr lang="fr-FR" altLang="fr-FR" sz="1800" b="1" dirty="0">
                <a:solidFill>
                  <a:srgbClr val="00004C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2556" name="Line 56"/>
            <p:cNvSpPr>
              <a:spLocks noChangeShapeType="1"/>
            </p:cNvSpPr>
            <p:nvPr/>
          </p:nvSpPr>
          <p:spPr bwMode="auto">
            <a:xfrm flipH="1" flipV="1">
              <a:off x="3878" y="1474"/>
              <a:ext cx="1" cy="63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2557" name="Text Box 57"/>
            <p:cNvSpPr txBox="1">
              <a:spLocks noChangeArrowheads="1"/>
            </p:cNvSpPr>
            <p:nvPr/>
          </p:nvSpPr>
          <p:spPr bwMode="auto">
            <a:xfrm>
              <a:off x="2048" y="1091"/>
              <a:ext cx="909" cy="296"/>
            </a:xfrm>
            <a:prstGeom prst="rect">
              <a:avLst/>
            </a:prstGeom>
            <a:solidFill>
              <a:srgbClr val="04939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67666" tIns="33833" rIns="67666" bIns="33833"/>
            <a:lstStyle>
              <a:lvl1pPr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/>
              <a:r>
                <a:rPr lang="fr-FR" altLang="zh-TW" sz="1800" b="1" dirty="0">
                  <a:solidFill>
                    <a:srgbClr val="00004C"/>
                  </a:solidFill>
                  <a:latin typeface="Arial" panose="020B0604020202020204" pitchFamily="34" charset="0"/>
                </a:rPr>
                <a:t>1</a:t>
              </a:r>
              <a:r>
                <a:rPr lang="fr-FR" altLang="zh-TW" sz="1800" b="1" baseline="30000" dirty="0">
                  <a:solidFill>
                    <a:srgbClr val="00004C"/>
                  </a:solidFill>
                  <a:latin typeface="Arial" panose="020B0604020202020204" pitchFamily="34" charset="0"/>
                </a:rPr>
                <a:t>ère</a:t>
              </a:r>
              <a:r>
                <a:rPr lang="fr-FR" altLang="zh-TW" sz="1800" b="1" dirty="0">
                  <a:solidFill>
                    <a:srgbClr val="00004C"/>
                  </a:solidFill>
                  <a:latin typeface="Arial" panose="020B0604020202020204" pitchFamily="34" charset="0"/>
                </a:rPr>
                <a:t>  CGEA</a:t>
              </a:r>
              <a:endParaRPr lang="fr-FR" altLang="fr-FR" sz="1800" b="1" dirty="0">
                <a:solidFill>
                  <a:srgbClr val="00004C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2558" name="Text Box 58"/>
            <p:cNvSpPr txBox="1">
              <a:spLocks noChangeArrowheads="1"/>
            </p:cNvSpPr>
            <p:nvPr/>
          </p:nvSpPr>
          <p:spPr bwMode="auto">
            <a:xfrm>
              <a:off x="2627" y="2191"/>
              <a:ext cx="331" cy="413"/>
            </a:xfrm>
            <a:prstGeom prst="rect">
              <a:avLst/>
            </a:prstGeom>
            <a:solidFill>
              <a:srgbClr val="04939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67666" tIns="33833" rIns="67666" bIns="33833"/>
            <a:lstStyle>
              <a:lvl1pPr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/>
              <a:r>
                <a:rPr lang="fr-FR" altLang="zh-TW" sz="1800" b="1" dirty="0">
                  <a:solidFill>
                    <a:srgbClr val="00004C"/>
                  </a:solidFill>
                  <a:latin typeface="Arial" panose="020B0604020202020204" pitchFamily="34" charset="0"/>
                </a:rPr>
                <a:t>2</a:t>
              </a:r>
              <a:r>
                <a:rPr lang="fr-FR" altLang="zh-TW" sz="1800" b="1" baseline="30000" dirty="0">
                  <a:solidFill>
                    <a:srgbClr val="00004C"/>
                  </a:solidFill>
                  <a:latin typeface="Arial" panose="020B0604020202020204" pitchFamily="34" charset="0"/>
                </a:rPr>
                <a:t>nde</a:t>
              </a:r>
              <a:r>
                <a:rPr lang="fr-FR" altLang="zh-TW" sz="1800" b="1" dirty="0">
                  <a:solidFill>
                    <a:srgbClr val="00004C"/>
                  </a:solidFill>
                  <a:latin typeface="Arial" panose="020B0604020202020204" pitchFamily="34" charset="0"/>
                </a:rPr>
                <a:t>  CCE</a:t>
              </a:r>
              <a:endParaRPr lang="fr-FR" altLang="fr-FR" sz="1800" b="1" dirty="0">
                <a:solidFill>
                  <a:srgbClr val="00004C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2559" name="Text Box 59"/>
            <p:cNvSpPr txBox="1">
              <a:spLocks noChangeArrowheads="1"/>
            </p:cNvSpPr>
            <p:nvPr/>
          </p:nvSpPr>
          <p:spPr bwMode="auto">
            <a:xfrm>
              <a:off x="2048" y="687"/>
              <a:ext cx="909" cy="296"/>
            </a:xfrm>
            <a:prstGeom prst="rect">
              <a:avLst/>
            </a:prstGeom>
            <a:solidFill>
              <a:srgbClr val="04939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67666" tIns="33833" rIns="67666" bIns="33833"/>
            <a:lstStyle>
              <a:lvl1pPr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/>
              <a:r>
                <a:rPr lang="fr-FR" altLang="zh-TW" sz="1800" b="1" dirty="0" err="1">
                  <a:solidFill>
                    <a:srgbClr val="00004C"/>
                  </a:solidFill>
                  <a:latin typeface="Arial" panose="020B0604020202020204" pitchFamily="34" charset="0"/>
                </a:rPr>
                <a:t>Term</a:t>
              </a:r>
              <a:r>
                <a:rPr lang="fr-FR" altLang="zh-TW" sz="1800" b="1" dirty="0">
                  <a:solidFill>
                    <a:srgbClr val="00004C"/>
                  </a:solidFill>
                  <a:latin typeface="Arial" panose="020B0604020202020204" pitchFamily="34" charset="0"/>
                </a:rPr>
                <a:t> CGEA</a:t>
              </a:r>
              <a:endParaRPr lang="fr-FR" altLang="fr-FR" sz="1800" b="1" dirty="0">
                <a:solidFill>
                  <a:srgbClr val="00004C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2560" name="Line 60"/>
            <p:cNvSpPr>
              <a:spLocks noChangeShapeType="1"/>
            </p:cNvSpPr>
            <p:nvPr/>
          </p:nvSpPr>
          <p:spPr bwMode="auto">
            <a:xfrm flipV="1">
              <a:off x="3873" y="2658"/>
              <a:ext cx="0" cy="234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2561" name="Line 61"/>
            <p:cNvSpPr>
              <a:spLocks noChangeShapeType="1"/>
            </p:cNvSpPr>
            <p:nvPr/>
          </p:nvSpPr>
          <p:spPr bwMode="auto">
            <a:xfrm flipV="1">
              <a:off x="2533" y="2653"/>
              <a:ext cx="0" cy="233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2562" name="Line 62"/>
            <p:cNvSpPr>
              <a:spLocks noChangeShapeType="1"/>
            </p:cNvSpPr>
            <p:nvPr/>
          </p:nvSpPr>
          <p:spPr bwMode="auto">
            <a:xfrm flipV="1">
              <a:off x="1148" y="2653"/>
              <a:ext cx="0" cy="233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2563" name="Line 63"/>
            <p:cNvSpPr>
              <a:spLocks noChangeShapeType="1"/>
            </p:cNvSpPr>
            <p:nvPr/>
          </p:nvSpPr>
          <p:spPr bwMode="auto">
            <a:xfrm>
              <a:off x="1142" y="2892"/>
              <a:ext cx="411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22536" name="Text Box 70"/>
          <p:cNvSpPr txBox="1">
            <a:spLocks noChangeArrowheads="1"/>
          </p:cNvSpPr>
          <p:nvPr/>
        </p:nvSpPr>
        <p:spPr bwMode="auto">
          <a:xfrm>
            <a:off x="4092719" y="4724141"/>
            <a:ext cx="1593850" cy="630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altLang="fr-FR" sz="1400" b="1" dirty="0">
                <a:solidFill>
                  <a:srgbClr val="000066"/>
                </a:solidFill>
                <a:latin typeface="Arial" panose="020B0604020202020204" pitchFamily="34" charset="0"/>
              </a:rPr>
              <a:t>POLYCULTURE 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400" b="1" dirty="0">
                <a:solidFill>
                  <a:srgbClr val="000066"/>
                </a:solidFill>
                <a:latin typeface="Arial" panose="020B0604020202020204" pitchFamily="34" charset="0"/>
              </a:rPr>
              <a:t>ELEVAGE</a:t>
            </a:r>
          </a:p>
        </p:txBody>
      </p:sp>
      <p:sp>
        <p:nvSpPr>
          <p:cNvPr id="22537" name="Text Box 71"/>
          <p:cNvSpPr txBox="1">
            <a:spLocks noChangeArrowheads="1"/>
          </p:cNvSpPr>
          <p:nvPr/>
        </p:nvSpPr>
        <p:spPr bwMode="auto">
          <a:xfrm>
            <a:off x="9463022" y="4853323"/>
            <a:ext cx="190817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r-FR" altLang="fr-FR" sz="1400" b="1" cap="all" dirty="0">
                <a:solidFill>
                  <a:srgbClr val="000066"/>
                </a:solidFill>
                <a:latin typeface="Arial" panose="020B0604020202020204" pitchFamily="34" charset="0"/>
              </a:rPr>
              <a:t>Aménagements Paysagers</a:t>
            </a:r>
          </a:p>
        </p:txBody>
      </p:sp>
      <p:sp>
        <p:nvSpPr>
          <p:cNvPr id="22538" name="Text Box 72"/>
          <p:cNvSpPr txBox="1">
            <a:spLocks noChangeArrowheads="1"/>
          </p:cNvSpPr>
          <p:nvPr/>
        </p:nvSpPr>
        <p:spPr bwMode="auto">
          <a:xfrm>
            <a:off x="1396230" y="4859573"/>
            <a:ext cx="192012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altLang="fr-FR" sz="1400" b="1" cap="all" dirty="0">
                <a:solidFill>
                  <a:srgbClr val="000066"/>
                </a:solidFill>
                <a:latin typeface="Arial" panose="020B0604020202020204" pitchFamily="34" charset="0"/>
              </a:rPr>
              <a:t>Agroéquipement</a:t>
            </a:r>
            <a:endParaRPr lang="fr-FR" altLang="fr-FR" sz="1400" b="1" dirty="0">
              <a:solidFill>
                <a:srgbClr val="000066"/>
              </a:solidFill>
              <a:latin typeface="Arial" panose="020B0604020202020204" pitchFamily="34" charset="0"/>
            </a:endParaRPr>
          </a:p>
        </p:txBody>
      </p:sp>
      <p:sp>
        <p:nvSpPr>
          <p:cNvPr id="22539" name="Text Box 73"/>
          <p:cNvSpPr txBox="1">
            <a:spLocks noChangeArrowheads="1"/>
          </p:cNvSpPr>
          <p:nvPr/>
        </p:nvSpPr>
        <p:spPr bwMode="auto">
          <a:xfrm>
            <a:off x="6941881" y="4884480"/>
            <a:ext cx="96035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altLang="fr-FR" sz="1400" b="1" dirty="0">
                <a:solidFill>
                  <a:srgbClr val="000066"/>
                </a:solidFill>
                <a:latin typeface="Arial" panose="020B0604020202020204" pitchFamily="34" charset="0"/>
              </a:rPr>
              <a:t>CHEVAL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2111376" y="433388"/>
            <a:ext cx="2309813" cy="369332"/>
          </a:xfrm>
          <a:prstGeom prst="rect">
            <a:avLst/>
          </a:prstGeom>
          <a:solidFill>
            <a:srgbClr val="0070C0"/>
          </a:solidFill>
          <a:ln w="12700">
            <a:solidFill>
              <a:schemeClr val="accent5">
                <a:lumMod val="10000"/>
              </a:schemeClr>
            </a:solidFill>
          </a:ln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fr-FR" b="1" dirty="0" err="1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BTSa</a:t>
            </a:r>
            <a:r>
              <a:rPr lang="fr-FR" b="1" dirty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GDEA</a:t>
            </a:r>
          </a:p>
        </p:txBody>
      </p:sp>
      <p:cxnSp>
        <p:nvCxnSpPr>
          <p:cNvPr id="6" name="Connecteur droit avec flèche 5"/>
          <p:cNvCxnSpPr/>
          <p:nvPr/>
        </p:nvCxnSpPr>
        <p:spPr>
          <a:xfrm flipV="1">
            <a:off x="3147219" y="895350"/>
            <a:ext cx="6179" cy="37306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1" name="ZoneTexte 40"/>
          <p:cNvSpPr txBox="1"/>
          <p:nvPr/>
        </p:nvSpPr>
        <p:spPr>
          <a:xfrm>
            <a:off x="5627561" y="432208"/>
            <a:ext cx="2309813" cy="369332"/>
          </a:xfrm>
          <a:prstGeom prst="rect">
            <a:avLst/>
          </a:prstGeom>
          <a:solidFill>
            <a:srgbClr val="0070C0"/>
          </a:solidFill>
          <a:ln w="12700">
            <a:solidFill>
              <a:schemeClr val="accent5">
                <a:lumMod val="10000"/>
              </a:schemeClr>
            </a:solidFill>
          </a:ln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fr-FR" b="1" dirty="0">
                <a:ln w="0"/>
                <a:solidFill>
                  <a:schemeClr val="bg1"/>
                </a:solidFill>
              </a:rPr>
              <a:t>BTSa ACS'AGRI</a:t>
            </a:r>
          </a:p>
        </p:txBody>
      </p:sp>
      <p:cxnSp>
        <p:nvCxnSpPr>
          <p:cNvPr id="42" name="Connecteur droit avec flèche 41"/>
          <p:cNvCxnSpPr/>
          <p:nvPr/>
        </p:nvCxnSpPr>
        <p:spPr>
          <a:xfrm flipH="1" flipV="1">
            <a:off x="3948905" y="885021"/>
            <a:ext cx="682915" cy="36200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6" name="Text Box 54"/>
          <p:cNvSpPr txBox="1">
            <a:spLocks noChangeArrowheads="1"/>
          </p:cNvSpPr>
          <p:nvPr/>
        </p:nvSpPr>
        <p:spPr bwMode="auto">
          <a:xfrm>
            <a:off x="7511269" y="3566665"/>
            <a:ext cx="575063" cy="690741"/>
          </a:xfrm>
          <a:prstGeom prst="rect">
            <a:avLst/>
          </a:prstGeom>
          <a:solidFill>
            <a:srgbClr val="007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67666" tIns="33833" rIns="67666" bIns="33833"/>
          <a:lstStyle>
            <a:lvl1pPr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endParaRPr lang="fr-FR" altLang="fr-FR" sz="1800" b="1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eaLnBrk="1" hangingPunct="1"/>
            <a:r>
              <a:rPr lang="fr-FR" altLang="fr-FR" sz="1800" b="1" dirty="0">
                <a:solidFill>
                  <a:schemeClr val="bg1"/>
                </a:solidFill>
                <a:latin typeface="Arial" panose="020B0604020202020204" pitchFamily="34" charset="0"/>
              </a:rPr>
              <a:t>AE</a:t>
            </a:r>
          </a:p>
        </p:txBody>
      </p:sp>
      <p:sp>
        <p:nvSpPr>
          <p:cNvPr id="47" name="Text Box 54"/>
          <p:cNvSpPr txBox="1">
            <a:spLocks noChangeArrowheads="1"/>
          </p:cNvSpPr>
          <p:nvPr/>
        </p:nvSpPr>
        <p:spPr bwMode="auto">
          <a:xfrm>
            <a:off x="8182612" y="3566665"/>
            <a:ext cx="575063" cy="690741"/>
          </a:xfrm>
          <a:prstGeom prst="rect">
            <a:avLst/>
          </a:prstGeom>
          <a:solidFill>
            <a:srgbClr val="007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67666" tIns="33833" rIns="67666" bIns="33833"/>
          <a:lstStyle>
            <a:lvl1pPr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fr-FR" altLang="fr-FR" sz="1800" b="1" dirty="0">
                <a:solidFill>
                  <a:schemeClr val="bg1"/>
                </a:solidFill>
                <a:latin typeface="Arial" panose="020B0604020202020204" pitchFamily="34" charset="0"/>
              </a:rPr>
              <a:t>SACE</a:t>
            </a:r>
          </a:p>
        </p:txBody>
      </p:sp>
      <p:cxnSp>
        <p:nvCxnSpPr>
          <p:cNvPr id="50" name="Connecteur droit avec flèche 49"/>
          <p:cNvCxnSpPr/>
          <p:nvPr/>
        </p:nvCxnSpPr>
        <p:spPr>
          <a:xfrm flipH="1" flipV="1">
            <a:off x="6839263" y="817989"/>
            <a:ext cx="313567" cy="41929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2" name="Connecteur droit avec flèche 51"/>
          <p:cNvCxnSpPr/>
          <p:nvPr/>
        </p:nvCxnSpPr>
        <p:spPr>
          <a:xfrm flipV="1">
            <a:off x="4880773" y="895350"/>
            <a:ext cx="1486383" cy="26420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6" name="Text Box 58"/>
          <p:cNvSpPr txBox="1">
            <a:spLocks noChangeArrowheads="1"/>
          </p:cNvSpPr>
          <p:nvPr/>
        </p:nvSpPr>
        <p:spPr bwMode="auto">
          <a:xfrm>
            <a:off x="4051838" y="3607310"/>
            <a:ext cx="885425" cy="649831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67666" tIns="33833" rIns="67666" bIns="33833"/>
          <a:lstStyle>
            <a:lvl1pPr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/>
            <a:r>
              <a:rPr lang="fr-FR" altLang="fr-FR" sz="1800" b="1" dirty="0">
                <a:solidFill>
                  <a:schemeClr val="bg1"/>
                </a:solidFill>
                <a:latin typeface="Arial" panose="020B0604020202020204" pitchFamily="34" charset="0"/>
              </a:rPr>
              <a:t>CAPa</a:t>
            </a:r>
          </a:p>
          <a:p>
            <a:pPr algn="ctr" eaLnBrk="1" hangingPunct="1"/>
            <a:r>
              <a:rPr lang="fr-FR" altLang="fr-FR" sz="1800" b="1" dirty="0">
                <a:solidFill>
                  <a:schemeClr val="bg1"/>
                </a:solidFill>
                <a:latin typeface="Arial" panose="020B0604020202020204" pitchFamily="34" charset="0"/>
              </a:rPr>
              <a:t>MA</a:t>
            </a:r>
          </a:p>
        </p:txBody>
      </p:sp>
      <p:sp>
        <p:nvSpPr>
          <p:cNvPr id="43" name="Text Box 58"/>
          <p:cNvSpPr txBox="1">
            <a:spLocks noChangeArrowheads="1"/>
          </p:cNvSpPr>
          <p:nvPr/>
        </p:nvSpPr>
        <p:spPr bwMode="auto">
          <a:xfrm>
            <a:off x="2482722" y="3626801"/>
            <a:ext cx="1209384" cy="649831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67666" tIns="33833" rIns="67666" bIns="33833" anchor="ctr"/>
          <a:lstStyle>
            <a:lvl1pPr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/>
            <a:r>
              <a:rPr lang="fr-FR" altLang="fr-FR" sz="1800" b="1" dirty="0">
                <a:solidFill>
                  <a:schemeClr val="bg1"/>
                </a:solidFill>
                <a:latin typeface="Arial" panose="020B0604020202020204" pitchFamily="34" charset="0"/>
              </a:rPr>
              <a:t>Titre pro</a:t>
            </a:r>
          </a:p>
          <a:p>
            <a:pPr algn="ctr" eaLnBrk="1" hangingPunct="1"/>
            <a:r>
              <a:rPr lang="fr-FR" altLang="fr-FR" sz="1200" b="1" dirty="0">
                <a:solidFill>
                  <a:schemeClr val="bg1"/>
                </a:solidFill>
                <a:latin typeface="Arial" panose="020B0604020202020204" pitchFamily="34" charset="0"/>
              </a:rPr>
              <a:t>Mécanicien réparateur</a:t>
            </a:r>
          </a:p>
        </p:txBody>
      </p:sp>
    </p:spTree>
    <p:extLst>
      <p:ext uri="{BB962C8B-B14F-4D97-AF65-F5344CB8AC3E}">
        <p14:creationId xmlns:p14="http://schemas.microsoft.com/office/powerpoint/2010/main" val="717865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788"/>
    </mc:Choice>
    <mc:Fallback xmlns="">
      <p:transition spd="slow" advTm="10788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1697" y="0"/>
            <a:ext cx="484860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312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101"/>
    </mc:Choice>
    <mc:Fallback xmlns="">
      <p:transition spd="slow" advTm="710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 bwMode="auto">
          <a:xfrm>
            <a:off x="1" y="0"/>
            <a:ext cx="1670072" cy="6858000"/>
          </a:xfrm>
          <a:prstGeom prst="rect">
            <a:avLst/>
          </a:prstGeom>
          <a:gradFill>
            <a:gsLst>
              <a:gs pos="0">
                <a:srgbClr val="0A5792">
                  <a:shade val="30000"/>
                  <a:satMod val="115000"/>
                </a:srgbClr>
              </a:gs>
              <a:gs pos="50000">
                <a:srgbClr val="0A5792">
                  <a:shade val="67500"/>
                  <a:satMod val="115000"/>
                </a:srgbClr>
              </a:gs>
              <a:gs pos="100000">
                <a:srgbClr val="0A5792">
                  <a:shade val="100000"/>
                  <a:satMod val="115000"/>
                </a:srgbClr>
              </a:gs>
            </a:gsLst>
            <a:lin ang="0" scaled="1"/>
          </a:gradFill>
          <a:ln>
            <a:solidFill>
              <a:srgbClr val="0493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83127" y="5785658"/>
            <a:ext cx="1499258" cy="949530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 bwMode="auto">
          <a:xfrm>
            <a:off x="1867877" y="601480"/>
            <a:ext cx="98942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endParaRPr lang="fr-FR"/>
          </a:p>
          <a:p>
            <a:pPr>
              <a:defRPr/>
            </a:pPr>
            <a:endParaRPr lang="fr-FR"/>
          </a:p>
        </p:txBody>
      </p:sp>
      <p:sp>
        <p:nvSpPr>
          <p:cNvPr id="6" name="Rectangle 5"/>
          <p:cNvSpPr/>
          <p:nvPr/>
        </p:nvSpPr>
        <p:spPr bwMode="auto">
          <a:xfrm>
            <a:off x="5110384" y="326142"/>
            <a:ext cx="53142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2800" b="1">
                <a:solidFill>
                  <a:srgbClr val="049390"/>
                </a:solidFill>
                <a:latin typeface="Eras Medium ITC"/>
              </a:rPr>
              <a:t>Un cadre de travail remarquable</a:t>
            </a:r>
            <a:endParaRPr lang="fr-FR" b="1">
              <a:solidFill>
                <a:srgbClr val="049390"/>
              </a:solidFill>
              <a:latin typeface="Eras Medium ITC"/>
            </a:endParaRPr>
          </a:p>
        </p:txBody>
      </p:sp>
      <p:pic>
        <p:nvPicPr>
          <p:cNvPr id="7" name="Picture 1047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1654950" y="3493511"/>
            <a:ext cx="3067960" cy="2459238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8" name="Picture 18442" descr="H:\COMMUNICATION ORIENTATION\photos\Claire Fischer\_DSC4960.JPG"/>
          <p:cNvPicPr>
            <a:picLocks noChangeAspect="1" noChangeArrowheads="1"/>
          </p:cNvPicPr>
          <p:nvPr/>
        </p:nvPicPr>
        <p:blipFill>
          <a:blip r:embed="rId4"/>
          <a:stretch/>
        </p:blipFill>
        <p:spPr bwMode="auto">
          <a:xfrm>
            <a:off x="4736701" y="3491923"/>
            <a:ext cx="3715453" cy="2476689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8452154" y="3487178"/>
            <a:ext cx="3694341" cy="2465571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1654950" y="1183423"/>
            <a:ext cx="3455435" cy="2306127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7"/>
          <a:stretch/>
        </p:blipFill>
        <p:spPr bwMode="auto">
          <a:xfrm>
            <a:off x="5110384" y="1179463"/>
            <a:ext cx="3434087" cy="2291880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8"/>
          <a:stretch/>
        </p:blipFill>
        <p:spPr bwMode="auto">
          <a:xfrm>
            <a:off x="8544471" y="1179463"/>
            <a:ext cx="3602024" cy="2307715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9"/>
          <a:stretch/>
        </p:blipFill>
        <p:spPr bwMode="auto">
          <a:xfrm>
            <a:off x="2051627" y="168661"/>
            <a:ext cx="1455786" cy="865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938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516"/>
    </mc:Choice>
    <mc:Fallback xmlns="">
      <p:transition spd="slow" advTm="7516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 bwMode="auto">
          <a:xfrm>
            <a:off x="1" y="0"/>
            <a:ext cx="1670072" cy="6858000"/>
          </a:xfrm>
          <a:prstGeom prst="rect">
            <a:avLst/>
          </a:prstGeom>
          <a:gradFill>
            <a:gsLst>
              <a:gs pos="0">
                <a:srgbClr val="0A5792">
                  <a:shade val="30000"/>
                  <a:satMod val="115000"/>
                </a:srgbClr>
              </a:gs>
              <a:gs pos="50000">
                <a:srgbClr val="0A5792">
                  <a:shade val="67500"/>
                  <a:satMod val="115000"/>
                </a:srgbClr>
              </a:gs>
              <a:gs pos="100000">
                <a:srgbClr val="0A5792">
                  <a:shade val="100000"/>
                  <a:satMod val="115000"/>
                </a:srgbClr>
              </a:gs>
            </a:gsLst>
            <a:lin ang="0" scaled="1"/>
          </a:gradFill>
          <a:ln>
            <a:solidFill>
              <a:srgbClr val="0493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83127" y="5785658"/>
            <a:ext cx="1499258" cy="949530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 bwMode="auto">
          <a:xfrm>
            <a:off x="1867877" y="601480"/>
            <a:ext cx="98942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endParaRPr lang="fr-FR"/>
          </a:p>
          <a:p>
            <a:pPr>
              <a:defRPr/>
            </a:pPr>
            <a:endParaRPr lang="fr-FR"/>
          </a:p>
        </p:txBody>
      </p:sp>
      <p:sp>
        <p:nvSpPr>
          <p:cNvPr id="6" name="Rectangle 5"/>
          <p:cNvSpPr/>
          <p:nvPr/>
        </p:nvSpPr>
        <p:spPr bwMode="auto">
          <a:xfrm>
            <a:off x="5058605" y="401424"/>
            <a:ext cx="51732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2800" b="1">
                <a:solidFill>
                  <a:srgbClr val="049390"/>
                </a:solidFill>
                <a:latin typeface="Eras Medium ITC"/>
              </a:rPr>
              <a:t>Et des infrastructures de qualité</a:t>
            </a:r>
            <a:endParaRPr lang="fr-FR" b="1">
              <a:solidFill>
                <a:srgbClr val="049390"/>
              </a:solidFill>
              <a:latin typeface="Eras Medium ITC"/>
            </a:endParaRPr>
          </a:p>
        </p:txBody>
      </p:sp>
      <p:pic>
        <p:nvPicPr>
          <p:cNvPr id="8" name="Espace réservé du contenu 2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899804" y="1313734"/>
            <a:ext cx="3301652" cy="2202025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5058605" y="3359775"/>
            <a:ext cx="3656658" cy="24404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Image 3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1899804" y="3359776"/>
            <a:ext cx="3253402" cy="24404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5058606" y="1313735"/>
            <a:ext cx="3299450" cy="2202024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7"/>
          <a:stretch/>
        </p:blipFill>
        <p:spPr bwMode="auto">
          <a:xfrm>
            <a:off x="8312007" y="1313736"/>
            <a:ext cx="3258537" cy="2174719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8"/>
          <a:srcRect r="9816"/>
          <a:stretch/>
        </p:blipFill>
        <p:spPr bwMode="auto">
          <a:xfrm>
            <a:off x="8542337" y="3454076"/>
            <a:ext cx="3042859" cy="2251817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9"/>
          <a:stretch/>
        </p:blipFill>
        <p:spPr bwMode="auto">
          <a:xfrm>
            <a:off x="2184977" y="230216"/>
            <a:ext cx="1455786" cy="865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108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5"/>
    </mc:Choice>
    <mc:Fallback xmlns="">
      <p:transition spd="slow" advTm="7005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0" y="0"/>
            <a:ext cx="3034145" cy="6858000"/>
          </a:xfrm>
          <a:prstGeom prst="rect">
            <a:avLst/>
          </a:prstGeom>
          <a:solidFill>
            <a:srgbClr val="0493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9" name="ZoneTexte 8"/>
          <p:cNvSpPr txBox="1"/>
          <p:nvPr/>
        </p:nvSpPr>
        <p:spPr bwMode="auto">
          <a:xfrm>
            <a:off x="4594299" y="3149946"/>
            <a:ext cx="57163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FR" sz="5400">
                <a:solidFill>
                  <a:srgbClr val="0A5792"/>
                </a:solidFill>
                <a:latin typeface="Century Gothic"/>
              </a:rPr>
              <a:t>FORMATIONS</a:t>
            </a:r>
            <a:endParaRPr/>
          </a:p>
        </p:txBody>
      </p:sp>
      <p:sp>
        <p:nvSpPr>
          <p:cNvPr id="10" name="Rectangle 9"/>
          <p:cNvSpPr/>
          <p:nvPr/>
        </p:nvSpPr>
        <p:spPr bwMode="auto">
          <a:xfrm>
            <a:off x="4486630" y="4121589"/>
            <a:ext cx="6105896" cy="1046765"/>
          </a:xfrm>
          <a:prstGeom prst="rect">
            <a:avLst/>
          </a:prstGeom>
          <a:solidFill>
            <a:srgbClr val="0493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1" name="ZoneTexte 10"/>
          <p:cNvSpPr txBox="1"/>
          <p:nvPr/>
        </p:nvSpPr>
        <p:spPr bwMode="auto">
          <a:xfrm>
            <a:off x="4660801" y="4309070"/>
            <a:ext cx="558338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FR" sz="4400" b="1">
                <a:solidFill>
                  <a:schemeClr val="bg1"/>
                </a:solidFill>
              </a:rPr>
              <a:t>Lycée agricole</a:t>
            </a:r>
          </a:p>
          <a:p>
            <a:pPr algn="ctr">
              <a:defRPr/>
            </a:pPr>
            <a:endParaRPr lang="fr-FR" sz="4400" b="1">
              <a:solidFill>
                <a:schemeClr val="bg1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3496810" y="82550"/>
            <a:ext cx="2712072" cy="1612650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238933" y="5397499"/>
            <a:ext cx="2585307" cy="1349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6011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94"/>
    </mc:Choice>
    <mc:Fallback xmlns="">
      <p:transition spd="slow" advTm="3294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 bwMode="auto">
          <a:xfrm>
            <a:off x="1" y="0"/>
            <a:ext cx="1670072" cy="6858000"/>
          </a:xfrm>
          <a:prstGeom prst="rect">
            <a:avLst/>
          </a:prstGeom>
          <a:solidFill>
            <a:srgbClr val="049390"/>
          </a:solidFill>
          <a:ln>
            <a:solidFill>
              <a:srgbClr val="0493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83127" y="5785658"/>
            <a:ext cx="1499258" cy="949530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80423" y="130619"/>
            <a:ext cx="1501962" cy="941722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 bwMode="auto">
          <a:xfrm>
            <a:off x="1867877" y="601480"/>
            <a:ext cx="9894277" cy="1261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FR" sz="4000" b="1">
                <a:solidFill>
                  <a:srgbClr val="0070C0"/>
                </a:solidFill>
              </a:rPr>
              <a:t>Bac professionnel en 3 ans</a:t>
            </a:r>
            <a:endParaRPr lang="fr-FR" sz="4000" b="1"/>
          </a:p>
          <a:p>
            <a:pPr>
              <a:defRPr/>
            </a:pPr>
            <a:endParaRPr lang="fr-FR"/>
          </a:p>
          <a:p>
            <a:pPr>
              <a:defRPr/>
            </a:pPr>
            <a:endParaRPr lang="fr-FR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2087912" y="1622652"/>
            <a:ext cx="9173855" cy="4163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5983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802"/>
    </mc:Choice>
    <mc:Fallback xmlns="">
      <p:transition spd="slow" advTm="6802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817915" y="211428"/>
            <a:ext cx="10181252" cy="525787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3200" b="1" dirty="0">
                <a:solidFill>
                  <a:srgbClr val="04939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Conduite et Gestion de l’Entreprise Agricole (CGEA)</a:t>
            </a:r>
          </a:p>
          <a:p>
            <a:pPr marL="0" indent="0" algn="just">
              <a:buNone/>
            </a:pPr>
            <a:endParaRPr lang="fr-FR" dirty="0">
              <a:solidFill>
                <a:srgbClr val="049390"/>
              </a:solidFill>
            </a:endParaRPr>
          </a:p>
          <a:p>
            <a:pPr algn="just"/>
            <a:r>
              <a:rPr lang="fr-FR" dirty="0">
                <a:solidFill>
                  <a:srgbClr val="049390"/>
                </a:solidFill>
              </a:rPr>
              <a:t>Acquérir les connaissances et les compétences nécessaires à la conduite technique et financière des entreprises agricoles spécialisées dans la polyculture et l’élevage</a:t>
            </a:r>
          </a:p>
          <a:p>
            <a:pPr algn="just"/>
            <a:r>
              <a:rPr lang="fr-FR" dirty="0">
                <a:solidFill>
                  <a:srgbClr val="049390"/>
                </a:solidFill>
              </a:rPr>
              <a:t>Les supports de formations sont l’élevage ovin et l’élevage équin, mais possibilité de conduire toutes sortes d’élevages au cours des stages professionnels</a:t>
            </a:r>
          </a:p>
          <a:p>
            <a:pPr algn="just"/>
            <a:r>
              <a:rPr lang="fr-FR" dirty="0">
                <a:solidFill>
                  <a:srgbClr val="049390"/>
                </a:solidFill>
              </a:rPr>
              <a:t> Permet aux jeunes diplômés de s’installer en agriculture, comme chef d’exploitation</a:t>
            </a:r>
          </a:p>
          <a:p>
            <a:pPr marL="0" indent="0">
              <a:buNone/>
            </a:pPr>
            <a:endParaRPr lang="fr-FR" dirty="0">
              <a:solidFill>
                <a:srgbClr val="049390"/>
              </a:solidFill>
            </a:endParaRPr>
          </a:p>
          <a:p>
            <a:pPr marL="0" indent="0">
              <a:buNone/>
            </a:pPr>
            <a:endParaRPr lang="fr-FR" dirty="0">
              <a:solidFill>
                <a:srgbClr val="049390"/>
              </a:solidFill>
            </a:endParaRP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3137" y="4338413"/>
            <a:ext cx="3137521" cy="20916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5261" y="4691942"/>
            <a:ext cx="2332402" cy="1556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5184" y="4762526"/>
            <a:ext cx="2120342" cy="1413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297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866"/>
    </mc:Choice>
    <mc:Fallback xmlns="">
      <p:transition spd="slow" advTm="10866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3200" b="1" dirty="0">
                <a:solidFill>
                  <a:srgbClr val="04939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Agroéquipements (AE)</a:t>
            </a:r>
          </a:p>
          <a:p>
            <a:pPr marL="0" indent="0" algn="just">
              <a:buNone/>
            </a:pPr>
            <a:endParaRPr lang="fr-FR" dirty="0">
              <a:solidFill>
                <a:srgbClr val="049390"/>
              </a:solidFill>
            </a:endParaRPr>
          </a:p>
          <a:p>
            <a:pPr algn="just"/>
            <a:r>
              <a:rPr lang="fr-FR" dirty="0">
                <a:solidFill>
                  <a:srgbClr val="049390"/>
                </a:solidFill>
              </a:rPr>
              <a:t>Acquérir la capacité professionnelle à la conduite, l’entretien, le réglage et la maintenance des machines, engins et équipements d’une exploitation agricole</a:t>
            </a:r>
          </a:p>
          <a:p>
            <a:pPr algn="just"/>
            <a:r>
              <a:rPr lang="fr-FR" dirty="0">
                <a:solidFill>
                  <a:srgbClr val="049390"/>
                </a:solidFill>
              </a:rPr>
              <a:t>Développer les compétences pour conduire et gérer une entreprise agricole</a:t>
            </a:r>
          </a:p>
          <a:p>
            <a:pPr marL="0" indent="0">
              <a:buNone/>
            </a:pPr>
            <a:endParaRPr lang="fr-FR" dirty="0">
              <a:solidFill>
                <a:srgbClr val="049390"/>
              </a:solidFill>
            </a:endParaRPr>
          </a:p>
          <a:p>
            <a:pPr marL="0" indent="0">
              <a:buNone/>
            </a:pPr>
            <a:endParaRPr lang="fr-FR" dirty="0">
              <a:solidFill>
                <a:srgbClr val="049390"/>
              </a:solidFill>
            </a:endParaRPr>
          </a:p>
          <a:p>
            <a:pPr marL="0" indent="0">
              <a:buNone/>
            </a:pPr>
            <a:endParaRPr lang="fr-FR" dirty="0">
              <a:solidFill>
                <a:srgbClr val="049390"/>
              </a:solidFill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8632" y="3827093"/>
            <a:ext cx="2983354" cy="19910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7915" y="3863795"/>
            <a:ext cx="4089689" cy="1983499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7604" y="3845444"/>
            <a:ext cx="2991028" cy="19834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409190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851"/>
    </mc:Choice>
    <mc:Fallback xmlns="">
      <p:transition spd="slow" advTm="10851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3200" b="1" dirty="0">
                <a:solidFill>
                  <a:srgbClr val="04939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Conduite et Gestion de l’Entreprise Hippique (CGEH)</a:t>
            </a:r>
          </a:p>
          <a:p>
            <a:pPr marL="0" indent="0" algn="just">
              <a:buNone/>
            </a:pPr>
            <a:endParaRPr lang="fr-FR" dirty="0">
              <a:solidFill>
                <a:srgbClr val="049390"/>
              </a:solidFill>
            </a:endParaRPr>
          </a:p>
          <a:p>
            <a:pPr algn="just"/>
            <a:r>
              <a:rPr lang="fr-FR" dirty="0">
                <a:solidFill>
                  <a:srgbClr val="049390"/>
                </a:solidFill>
              </a:rPr>
              <a:t>Donner aux élèves les connaissances et compétences permettant la conduite d’une entreprise hippique</a:t>
            </a:r>
          </a:p>
          <a:p>
            <a:pPr algn="just"/>
            <a:r>
              <a:rPr lang="fr-FR" dirty="0">
                <a:solidFill>
                  <a:srgbClr val="049390"/>
                </a:solidFill>
              </a:rPr>
              <a:t>Prépare à la valorisation des équidés : débourrage, travail du jeune cheval en dressage, travail à pied et obstacle.</a:t>
            </a:r>
          </a:p>
          <a:p>
            <a:pPr marL="0" indent="0">
              <a:buNone/>
            </a:pPr>
            <a:endParaRPr lang="fr-FR" dirty="0">
              <a:solidFill>
                <a:srgbClr val="049390"/>
              </a:solidFill>
            </a:endParaRPr>
          </a:p>
          <a:p>
            <a:pPr marL="0" indent="0">
              <a:buNone/>
            </a:pPr>
            <a:endParaRPr lang="fr-FR" dirty="0">
              <a:solidFill>
                <a:srgbClr val="049390"/>
              </a:solidFill>
            </a:endParaRPr>
          </a:p>
          <a:p>
            <a:pPr marL="0" indent="0">
              <a:buNone/>
            </a:pPr>
            <a:endParaRPr lang="fr-FR" dirty="0">
              <a:solidFill>
                <a:srgbClr val="049390"/>
              </a:solidFill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9668" y="3356517"/>
            <a:ext cx="2933555" cy="19557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4852" y="3404819"/>
            <a:ext cx="2972686" cy="19839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Picture 11" descr="C:\Users\legta\Pictures\Photos\DSC0139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0660" y="3358830"/>
            <a:ext cx="2654630" cy="199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ZoneTexte 9"/>
          <p:cNvSpPr txBox="1"/>
          <p:nvPr/>
        </p:nvSpPr>
        <p:spPr>
          <a:xfrm>
            <a:off x="8152113" y="744305"/>
            <a:ext cx="30925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>
                <a:solidFill>
                  <a:srgbClr val="FF0000"/>
                </a:solidFill>
                <a:latin typeface="Eras Medium ITC" panose="020B0602030504020804" pitchFamily="34" charset="0"/>
              </a:rPr>
              <a:t>Attention test entrée obligatoire</a:t>
            </a:r>
          </a:p>
        </p:txBody>
      </p:sp>
    </p:spTree>
    <p:extLst>
      <p:ext uri="{BB962C8B-B14F-4D97-AF65-F5344CB8AC3E}">
        <p14:creationId xmlns:p14="http://schemas.microsoft.com/office/powerpoint/2010/main" val="3204805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245"/>
    </mc:Choice>
    <mc:Fallback xmlns="">
      <p:transition spd="slow" advTm="11245"/>
    </mc:Fallback>
  </mc:AlternateContent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2800" b="1" dirty="0" smtClean="0">
            <a:solidFill>
              <a:schemeClr val="bg2">
                <a:lumMod val="90000"/>
              </a:schemeClr>
            </a:solidFill>
            <a:latin typeface="Eras Medium ITC" panose="020B06020305040208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 EPLEFPA.potx" id="{B8100188-CAD4-4FFD-B761-625D5BC1F4F4}" vid="{DB061D31-B716-41EC-AEEC-432FC9A9F39E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 EPLEFPA</Template>
  <TotalTime>2868</TotalTime>
  <Words>785</Words>
  <Application>Microsoft Office PowerPoint</Application>
  <PresentationFormat>Grand écran</PresentationFormat>
  <Paragraphs>178</Paragraphs>
  <Slides>22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22</vt:i4>
      </vt:variant>
    </vt:vector>
  </HeadingPairs>
  <TitlesOfParts>
    <vt:vector size="28" baseType="lpstr">
      <vt:lpstr>Arial</vt:lpstr>
      <vt:lpstr>Calibri</vt:lpstr>
      <vt:lpstr>Century Gothic</vt:lpstr>
      <vt:lpstr>Eras Medium ITC</vt:lpstr>
      <vt:lpstr>Tahoma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Margot Paraire</dc:creator>
  <cp:lastModifiedBy>pra</cp:lastModifiedBy>
  <cp:revision>112</cp:revision>
  <dcterms:created xsi:type="dcterms:W3CDTF">2021-03-26T13:19:00Z</dcterms:created>
  <dcterms:modified xsi:type="dcterms:W3CDTF">2025-02-10T16:39:49Z</dcterms:modified>
</cp:coreProperties>
</file>